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1" r:id="rId2"/>
    <p:sldId id="262" r:id="rId3"/>
    <p:sldId id="263" r:id="rId4"/>
    <p:sldId id="264" r:id="rId5"/>
    <p:sldId id="272" r:id="rId6"/>
    <p:sldId id="265" r:id="rId7"/>
    <p:sldId id="266" r:id="rId8"/>
    <p:sldId id="267" r:id="rId9"/>
    <p:sldId id="268" r:id="rId10"/>
    <p:sldId id="273" r:id="rId11"/>
    <p:sldId id="274" r:id="rId12"/>
    <p:sldId id="269" r:id="rId13"/>
    <p:sldId id="270" r:id="rId14"/>
    <p:sldId id="277" r:id="rId15"/>
    <p:sldId id="276" r:id="rId16"/>
    <p:sldId id="279" r:id="rId17"/>
    <p:sldId id="280" r:id="rId18"/>
    <p:sldId id="275" r:id="rId19"/>
    <p:sldId id="281" r:id="rId20"/>
    <p:sldId id="282" r:id="rId21"/>
    <p:sldId id="283" r:id="rId22"/>
    <p:sldId id="290" r:id="rId23"/>
    <p:sldId id="291" r:id="rId24"/>
    <p:sldId id="284" r:id="rId25"/>
    <p:sldId id="287" r:id="rId26"/>
    <p:sldId id="285" r:id="rId27"/>
    <p:sldId id="288" r:id="rId28"/>
  </p:sldIdLst>
  <p:sldSz cx="9144000" cy="6858000" type="screen4x3"/>
  <p:notesSz cx="6858000" cy="9144000"/>
  <p:defaultTextStyle>
    <a:defPPr>
      <a:defRPr lang="en-US"/>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68"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73EEB695-C5B6-481E-B004-4BF4431ED972}" type="datetimeFigureOut">
              <a:rPr lang="en-US"/>
              <a:pPr>
                <a:defRPr/>
              </a:pPr>
              <a:t>3/2/2021</a:t>
            </a:fld>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lvl1pPr>
          </a:lstStyle>
          <a:p>
            <a:pPr>
              <a:defRPr/>
            </a:pPr>
            <a:fld id="{B9709314-D0AC-49F4-B66B-E384632E551D}"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3E774482-3224-43F4-AC3B-01DD8E2F176B}" type="datetimeFigureOut">
              <a:rPr lang="en-US"/>
              <a:pPr>
                <a:defRPr/>
              </a:pPr>
              <a:t>3/2/2021</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B7225E09-84A9-4698-9346-3CDD34CA628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10388DE0-39D2-4FEE-8AF7-FABCAA8C97E0}" type="datetimeFigureOut">
              <a:rPr lang="en-US"/>
              <a:pPr>
                <a:defRPr/>
              </a:pPr>
              <a:t>3/2/2021</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EDCEE85D-7C25-4B3B-A494-723AFF1E213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F8F49256-C760-49C8-8B8F-E627DA9D934D}" type="datetimeFigureOut">
              <a:rPr lang="en-US"/>
              <a:pPr>
                <a:defRPr/>
              </a:pPr>
              <a:t>3/2/2021</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77A3E540-8732-4E05-87D9-15544F6B66A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868518F-B34A-41CC-BA6E-57399B0BA7D3}" type="datetimeFigureOut">
              <a:rPr lang="en-US"/>
              <a:pPr>
                <a:defRPr/>
              </a:pPr>
              <a:t>3/2/2021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92104ED-3492-49F8-B610-2416068DCA74}"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4DEEEDB5-14A3-4734-8831-5C0777137B56}" type="datetimeFigureOut">
              <a:rPr lang="en-US"/>
              <a:pPr>
                <a:defRPr/>
              </a:pPr>
              <a:t>3/2/2021</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1DCD759B-657F-48E5-AB55-CDA82CFFE29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A60FBAB8-7C44-4742-8295-83C87D8CD671}" type="datetimeFigureOut">
              <a:rPr lang="en-US"/>
              <a:pPr>
                <a:defRPr/>
              </a:pPr>
              <a:t>3/2/2021</a:t>
            </a:fld>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15F09070-B0AA-4EE8-9366-3E2093B4F30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2791C4D3-255A-4CE2-989F-18BDEB9E38A3}" type="datetimeFigureOut">
              <a:rPr lang="en-US"/>
              <a:pPr>
                <a:defRPr/>
              </a:pPr>
              <a:t>3/2/2021</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003B37B4-FEF2-4D65-8ADB-45A9B8B1BF1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8F58BAA9-21D6-4158-9ADA-3CD58DB56713}" type="datetimeFigureOut">
              <a:rPr lang="en-US"/>
              <a:pPr>
                <a:defRPr/>
              </a:pPr>
              <a:t>3/2/2021</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8949DB08-4996-43B3-8FA1-64C6E0DDD1C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07F87BCF-2642-4446-A876-B5152934D560}" type="datetimeFigureOut">
              <a:rPr lang="en-US"/>
              <a:pPr>
                <a:defRPr/>
              </a:pPr>
              <a:t>3/2/2021</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67E3796E-9FA0-47EA-806F-F82CD29744F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lgn="l" rtl="0" fontAlgn="auto">
              <a:spcBef>
                <a:spcPts val="0"/>
              </a:spcBef>
              <a:spcAft>
                <a:spcPts val="0"/>
              </a:spcAft>
              <a:defRPr/>
            </a:pPr>
            <a:endParaRPr lang="en-US">
              <a:latin typeface="+mn-lt"/>
              <a:cs typeface="+mn-cs"/>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lgn="l" rtl="0"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6C24D831-E7EB-4D86-BAD3-444B6051EE5B}" type="datetimeFigureOut">
              <a:rPr lang="en-US"/>
              <a:pPr>
                <a:defRPr/>
              </a:pPr>
              <a:t>3/2/2021</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B789447C-C432-487F-A489-42B8B60C5CC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lgn="l" rtl="0" fontAlgn="auto">
              <a:spcBef>
                <a:spcPts val="0"/>
              </a:spcBef>
              <a:spcAft>
                <a:spcPts val="0"/>
              </a:spcAft>
              <a:defRPr/>
            </a:pPr>
            <a:endParaRPr lang="en-US">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lgn="l" rtl="0" fontAlgn="auto">
              <a:spcBef>
                <a:spcPts val="0"/>
              </a:spcBef>
              <a:spcAft>
                <a:spcPts val="0"/>
              </a:spcAft>
              <a:defRPr/>
            </a:pPr>
            <a:endParaRPr lang="en-US">
              <a:latin typeface="+mn-lt"/>
              <a:cs typeface="+mn-cs"/>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rtl="0" eaLnBrk="1" fontAlgn="auto" latinLnBrk="0" hangingPunct="1">
              <a:spcBef>
                <a:spcPts val="0"/>
              </a:spcBef>
              <a:spcAft>
                <a:spcPts val="0"/>
              </a:spcAft>
              <a:defRPr kumimoji="0" sz="1200" smtClean="0">
                <a:solidFill>
                  <a:schemeClr val="tx2">
                    <a:shade val="90000"/>
                  </a:schemeClr>
                </a:solidFill>
                <a:latin typeface="+mn-lt"/>
                <a:cs typeface="+mn-cs"/>
              </a:defRPr>
            </a:lvl1pPr>
          </a:lstStyle>
          <a:p>
            <a:pPr>
              <a:defRPr/>
            </a:pPr>
            <a:fld id="{B4A7AAF5-DE54-4B46-9DC3-A88919163879}" type="datetimeFigureOut">
              <a:rPr lang="en-US"/>
              <a:pPr>
                <a:defRPr/>
              </a:pPr>
              <a:t>3/2/2021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rtl="0"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rtl="0" eaLnBrk="1" fontAlgn="auto" latinLnBrk="0" hangingPunct="1">
              <a:spcBef>
                <a:spcPts val="0"/>
              </a:spcBef>
              <a:spcAft>
                <a:spcPts val="0"/>
              </a:spcAft>
              <a:defRPr kumimoji="0" sz="1200" smtClean="0">
                <a:solidFill>
                  <a:schemeClr val="tx2">
                    <a:shade val="90000"/>
                  </a:schemeClr>
                </a:solidFill>
                <a:latin typeface="+mn-lt"/>
                <a:cs typeface="+mn-cs"/>
              </a:defRPr>
            </a:lvl1pPr>
          </a:lstStyle>
          <a:p>
            <a:pPr>
              <a:defRPr/>
            </a:pPr>
            <a:fld id="{96BD4F4B-B25F-400C-B6DA-C8345245A39B}" type="slidenum">
              <a:rPr lang="en-US"/>
              <a:pPr>
                <a:defRPr/>
              </a:pPr>
              <a:t>‹#›</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lgn="l" rtl="0" fontAlgn="auto">
                <a:spcBef>
                  <a:spcPts val="0"/>
                </a:spcBef>
                <a:spcAft>
                  <a:spcPts val="0"/>
                </a:spcAft>
                <a:defRPr/>
              </a:pPr>
              <a:endParaRPr lang="en-US">
                <a:latin typeface="+mn-lt"/>
                <a:cs typeface="+mn-cs"/>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lgn="l" rtl="0" fontAlgn="auto">
                <a:spcBef>
                  <a:spcPts val="0"/>
                </a:spcBef>
                <a:spcAft>
                  <a:spcPts val="0"/>
                </a:spcAft>
                <a:defRPr/>
              </a:pPr>
              <a:endParaRPr lang="en-US">
                <a:latin typeface="+mn-lt"/>
                <a:cs typeface="+mn-cs"/>
              </a:endParaRPr>
            </a:p>
          </p:txBody>
        </p:sp>
      </p:grpSp>
    </p:spTree>
  </p:cSld>
  <p:clrMap bg1="lt1" tx1="dk1" bg2="lt2" tx2="dk2" accent1="accent1" accent2="accent2" accent3="accent3" accent4="accent4" accent5="accent5" accent6="accent6" hlink="hlink" folHlink="folHlink"/>
  <p:sldLayoutIdLst>
    <p:sldLayoutId id="2147483683" r:id="rId1"/>
    <p:sldLayoutId id="2147483675" r:id="rId2"/>
    <p:sldLayoutId id="2147483684" r:id="rId3"/>
    <p:sldLayoutId id="2147483676" r:id="rId4"/>
    <p:sldLayoutId id="2147483677" r:id="rId5"/>
    <p:sldLayoutId id="2147483678" r:id="rId6"/>
    <p:sldLayoutId id="2147483679" r:id="rId7"/>
    <p:sldLayoutId id="2147483680" r:id="rId8"/>
    <p:sldLayoutId id="2147483685" r:id="rId9"/>
    <p:sldLayoutId id="2147483681" r:id="rId10"/>
    <p:sldLayoutId id="2147483682" r:id="rId11"/>
  </p:sldLayoutIdLst>
  <p:txStyles>
    <p:titleStyle>
      <a:lvl1pPr algn="l" rtl="1" fontAlgn="base">
        <a:spcBef>
          <a:spcPct val="0"/>
        </a:spcBef>
        <a:spcAft>
          <a:spcPct val="0"/>
        </a:spcAft>
        <a:defRPr sz="5000" kern="1200">
          <a:solidFill>
            <a:schemeClr val="tx2"/>
          </a:solidFill>
          <a:latin typeface="+mj-lt"/>
          <a:ea typeface="+mj-ea"/>
          <a:cs typeface="+mj-cs"/>
        </a:defRPr>
      </a:lvl1pPr>
      <a:lvl2pPr algn="l" rtl="1" fontAlgn="base">
        <a:spcBef>
          <a:spcPct val="0"/>
        </a:spcBef>
        <a:spcAft>
          <a:spcPct val="0"/>
        </a:spcAft>
        <a:defRPr sz="5000">
          <a:solidFill>
            <a:schemeClr val="tx2"/>
          </a:solidFill>
          <a:latin typeface="Calibri" pitchFamily="34" charset="0"/>
        </a:defRPr>
      </a:lvl2pPr>
      <a:lvl3pPr algn="l" rtl="1" fontAlgn="base">
        <a:spcBef>
          <a:spcPct val="0"/>
        </a:spcBef>
        <a:spcAft>
          <a:spcPct val="0"/>
        </a:spcAft>
        <a:defRPr sz="5000">
          <a:solidFill>
            <a:schemeClr val="tx2"/>
          </a:solidFill>
          <a:latin typeface="Calibri" pitchFamily="34" charset="0"/>
        </a:defRPr>
      </a:lvl3pPr>
      <a:lvl4pPr algn="l" rtl="1" fontAlgn="base">
        <a:spcBef>
          <a:spcPct val="0"/>
        </a:spcBef>
        <a:spcAft>
          <a:spcPct val="0"/>
        </a:spcAft>
        <a:defRPr sz="5000">
          <a:solidFill>
            <a:schemeClr val="tx2"/>
          </a:solidFill>
          <a:latin typeface="Calibri" pitchFamily="34" charset="0"/>
        </a:defRPr>
      </a:lvl4pPr>
      <a:lvl5pPr algn="l" rtl="1" fontAlgn="base">
        <a:spcBef>
          <a:spcPct val="0"/>
        </a:spcBef>
        <a:spcAft>
          <a:spcPct val="0"/>
        </a:spcAft>
        <a:defRPr sz="5000">
          <a:solidFill>
            <a:schemeClr val="tx2"/>
          </a:solidFill>
          <a:latin typeface="Calibri" pitchFamily="34" charset="0"/>
        </a:defRPr>
      </a:lvl5pPr>
      <a:lvl6pPr marL="457200" algn="l" rtl="1" fontAlgn="base">
        <a:spcBef>
          <a:spcPct val="0"/>
        </a:spcBef>
        <a:spcAft>
          <a:spcPct val="0"/>
        </a:spcAft>
        <a:defRPr sz="5000">
          <a:solidFill>
            <a:schemeClr val="tx2"/>
          </a:solidFill>
          <a:latin typeface="Calibri" pitchFamily="34" charset="0"/>
        </a:defRPr>
      </a:lvl6pPr>
      <a:lvl7pPr marL="914400" algn="l" rtl="1" fontAlgn="base">
        <a:spcBef>
          <a:spcPct val="0"/>
        </a:spcBef>
        <a:spcAft>
          <a:spcPct val="0"/>
        </a:spcAft>
        <a:defRPr sz="5000">
          <a:solidFill>
            <a:schemeClr val="tx2"/>
          </a:solidFill>
          <a:latin typeface="Calibri" pitchFamily="34" charset="0"/>
        </a:defRPr>
      </a:lvl7pPr>
      <a:lvl8pPr marL="1371600" algn="l" rtl="1" fontAlgn="base">
        <a:spcBef>
          <a:spcPct val="0"/>
        </a:spcBef>
        <a:spcAft>
          <a:spcPct val="0"/>
        </a:spcAft>
        <a:defRPr sz="5000">
          <a:solidFill>
            <a:schemeClr val="tx2"/>
          </a:solidFill>
          <a:latin typeface="Calibri" pitchFamily="34" charset="0"/>
        </a:defRPr>
      </a:lvl8pPr>
      <a:lvl9pPr marL="1828800" algn="l" rtl="1" fontAlgn="base">
        <a:spcBef>
          <a:spcPct val="0"/>
        </a:spcBef>
        <a:spcAft>
          <a:spcPct val="0"/>
        </a:spcAft>
        <a:defRPr sz="5000">
          <a:solidFill>
            <a:schemeClr val="tx2"/>
          </a:solidFill>
          <a:latin typeface="Calibri" pitchFamily="34" charset="0"/>
        </a:defRPr>
      </a:lvl9pPr>
    </p:titleStyle>
    <p:bodyStyle>
      <a:lvl1pPr marL="273050" indent="-273050" algn="r" rtl="1" fontAlgn="base">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r" rtl="1" fontAlgn="base">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r" rtl="1" fontAlgn="base">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r" rtl="1" fontAlgn="base">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r" rtl="1" fontAlgn="base">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daneshnameh.roshd.ir/mavara/mavara-index.php?page=%D8%B2%D8%AE%D9%85"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hyperlink" Target="http://daneshnameh.roshd.ir/mavara/mavara-index.php?page=%D8%AF%D8%B1%D8%AF+%D9%88+%D8%A7%D9%86%D9%88%D8%A7%D8%B9+%D8%A2%D9%86"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daneshnameh.roshd.ir/mavara/mavara-index.php?page=%D8%AE%D9%88%D9%86%D8%B1%DB%8C%D8%B2%DB%8C+%D8%AF%D8%A7%D8%AE%D9%84%DB%8C" TargetMode="External"/><Relationship Id="rId2" Type="http://schemas.openxmlformats.org/officeDocument/2006/relationships/hyperlink" Target="http://daneshnameh.roshd.ir/mavara/mavara-index.php?page=%D8%B4%D9%88%DA%A9"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daneshnameh.roshd.ir/mavara/mavara-index.php?page=%D8%A7%D8%B1%D8%B2%DB%8C%D8%A7%D8%A8%DB%8C+%D8%B3%D8%B1%DB%8C%D8%B9+%D9%85%D8%B5%D8%AF%D9%88%D9%85" TargetMode="External"/><Relationship Id="rId2" Type="http://schemas.openxmlformats.org/officeDocument/2006/relationships/hyperlink" Target="http://daneshnameh.roshd.ir/mavara/mavara-index.php?page=%D8%AE%D9%88%D9%86%D8%B1%DB%8C%D8%B2%DB%8C+%D8%AE%D8%A7%D8%B1%D8%AC%DB%8C" TargetMode="Externa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images.google.com/imgres?imgurl=http://www.m-ipta.ir/images/newspost_images/thumb_thoracic_compression_fx_anatomy02.jpg&amp;imgrefurl=http://www.m-ipta.ir/news.php?extend.29&amp;usg=__M12za2DI0hOpjSRrmsVXPwh-ZBE=&amp;h=400&amp;w=400&amp;sz=101&amp;hl=fa&amp;start=4&amp;tbnid=0C51TKljNmw7bM:&amp;tbnh=124&amp;tbnw=124&amp;prev=/images?q=%D8%B4%D9%83%D8%B3%D8%AA%DA%AF%D9%8A&amp;gbv=2&amp;hl=fa&amp;sa=G" TargetMode="External"/><Relationship Id="rId2" Type="http://schemas.openxmlformats.org/officeDocument/2006/relationships/hyperlink" Target="http://daneshnameh.roshd.ir/mavara/mavara-index.php?page=%D8%B4%DA%A9%D8%B3%D8%AA%DA%AF%DB%8C+%D8%B3%D8%AA%D9%88%D9%86+%D9%81%D9%82%D8%B1%D8%A7%D8%AA" TargetMode="External"/><Relationship Id="rId1" Type="http://schemas.openxmlformats.org/officeDocument/2006/relationships/slideLayout" Target="../slideLayouts/slideLayout1.xml"/><Relationship Id="rId4" Type="http://schemas.openxmlformats.org/officeDocument/2006/relationships/image" Target="../media/image11.jpeg"/></Relationships>
</file>

<file path=ppt/slides/_rels/slide1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daneshnameh.roshd.ir/mavara/mavara-index.php?page=%D8%B4%DA%A9%D8%B3%D8%AA%DA%AF%DB%8C" TargetMode="External"/><Relationship Id="rId2" Type="http://schemas.openxmlformats.org/officeDocument/2006/relationships/hyperlink" Target="http://daneshnameh.roshd.ir/mavara/mavara-index.php?page=%D8%AE%D9%88%D9%86%D8%B1%DB%8C%D8%B2%DB%8C+%D8%AE%D8%A7%D8%B1%D8%AC%DB%8C" TargetMode="Externa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hyperlink" Target="http://daneshnameh.roshd.ir/mavara/mavara-index.php?page=%D9%86%D8%AE%D8%A7%D8%B9"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daneshnameh.roshd.ir/mavara/mavara-index.php?page=%D8%B9%D9%81%D9%88%D9%86%D8%AA+%D8%B2%D8%AE%D9%85" TargetMode="Externa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hyperlink" Target="http://daneshnameh.roshd.ir/mavara/mavara-index.php?page=%D8%B4%D9%88%DA%A9"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daneshnameh.roshd.ir/mavara/mavara-index.php?page=%D8%B3%D9%88%D8%AE%D8%AA%DA%AF%DB%8C" TargetMode="Externa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fontAlgn="auto">
              <a:spcAft>
                <a:spcPts val="0"/>
              </a:spcAft>
              <a:defRPr/>
            </a:pPr>
            <a:r>
              <a:rPr lang="en-US" dirty="0" smtClean="0"/>
              <a:t/>
            </a:r>
            <a:br>
              <a:rPr lang="en-US" dirty="0" smtClean="0"/>
            </a:br>
            <a:r>
              <a:rPr lang="ar-SA" dirty="0" smtClean="0"/>
              <a:t>پانسمان</a:t>
            </a:r>
            <a:r>
              <a:rPr lang="en-US" dirty="0" smtClean="0"/>
              <a:t/>
            </a:r>
            <a:br>
              <a:rPr lang="en-US" dirty="0" smtClean="0"/>
            </a:br>
            <a:endParaRPr lang="fa-IR" dirty="0"/>
          </a:p>
        </p:txBody>
      </p:sp>
      <p:sp>
        <p:nvSpPr>
          <p:cNvPr id="6147" name="Subtitle 2"/>
          <p:cNvSpPr>
            <a:spLocks noGrp="1"/>
          </p:cNvSpPr>
          <p:nvPr>
            <p:ph type="subTitle" idx="1"/>
          </p:nvPr>
        </p:nvSpPr>
        <p:spPr>
          <a:xfrm>
            <a:off x="533400" y="3228975"/>
            <a:ext cx="7854950" cy="1752600"/>
          </a:xfrm>
        </p:spPr>
        <p:txBody>
          <a:bodyPr/>
          <a:lstStyle/>
          <a:p>
            <a:pPr marR="0"/>
            <a:r>
              <a:rPr lang="ar-SA" b="1" smtClean="0">
                <a:ea typeface="Majalla UI"/>
              </a:rPr>
              <a:t>قرار دادن پوشش حفاظتی مناسب بر روی زخم را پانسمان می‌گویند که باید حدالامکان استریل باشد. زخمهای باز در اکثر موارد خونریزی می‌کنند و به علت باز بودن آنها و احتمال عفونی شدنشان نیاز به پانسمان و بانداژ دارند</a:t>
            </a:r>
            <a:r>
              <a:rPr lang="en-US" b="1" smtClean="0"/>
              <a:t>.</a:t>
            </a:r>
            <a:endParaRPr lang="fa-IR" smtClean="0">
              <a:ea typeface="Majalla UI"/>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81000"/>
            <a:ext cx="7851648" cy="1828800"/>
          </a:xfrm>
        </p:spPr>
        <p:txBody>
          <a:bodyPr/>
          <a:lstStyle/>
          <a:p>
            <a:pPr fontAlgn="auto">
              <a:spcAft>
                <a:spcPts val="0"/>
              </a:spcAft>
              <a:defRPr/>
            </a:pPr>
            <a:r>
              <a:rPr lang="ar-SA" dirty="0" smtClean="0"/>
              <a:t>اقسام شکستگی</a:t>
            </a:r>
            <a:r>
              <a:rPr lang="en-US" dirty="0" smtClean="0"/>
              <a:t> </a:t>
            </a:r>
            <a:br>
              <a:rPr lang="en-US" dirty="0" smtClean="0"/>
            </a:br>
            <a:endParaRPr lang="fa-IR" dirty="0"/>
          </a:p>
        </p:txBody>
      </p:sp>
      <p:sp>
        <p:nvSpPr>
          <p:cNvPr id="15363" name="Subtitle 2"/>
          <p:cNvSpPr>
            <a:spLocks noGrp="1"/>
          </p:cNvSpPr>
          <p:nvPr>
            <p:ph type="subTitle" idx="1"/>
          </p:nvPr>
        </p:nvSpPr>
        <p:spPr>
          <a:xfrm>
            <a:off x="533400" y="1600200"/>
            <a:ext cx="7854950" cy="4876800"/>
          </a:xfrm>
        </p:spPr>
        <p:txBody>
          <a:bodyPr/>
          <a:lstStyle/>
          <a:p>
            <a:pPr marR="0"/>
            <a:r>
              <a:rPr lang="ar-SA" b="1" u="sng" smtClean="0">
                <a:ea typeface="Majalla UI"/>
              </a:rPr>
              <a:t>شکستگی باز (مرکب) :</a:t>
            </a:r>
            <a:r>
              <a:rPr lang="ar-SA" b="1" smtClean="0">
                <a:ea typeface="Majalla UI"/>
              </a:rPr>
              <a:t> در این گونه شکستگیها علاوه بر شکستگی استخوان </a:t>
            </a:r>
            <a:r>
              <a:rPr lang="ar-SA" b="1" smtClean="0">
                <a:ea typeface="Majalla UI"/>
                <a:hlinkClick r:id="rId2" tooltip="زخم"/>
              </a:rPr>
              <a:t>زخم</a:t>
            </a:r>
            <a:r>
              <a:rPr lang="en-US" b="1" smtClean="0"/>
              <a:t> </a:t>
            </a:r>
            <a:r>
              <a:rPr lang="ar-SA" b="1" smtClean="0">
                <a:ea typeface="Majalla UI"/>
              </a:rPr>
              <a:t>هم وجود دارد و سر استخوان شکسته پوست و عضلات را سوراخ کرده بیرون می‌آید در شکستگی باز احتمال خونریزی شدید و عفونت وجود دارد که نیاز به مراقبت بیشتری است</a:t>
            </a:r>
            <a:r>
              <a:rPr lang="en-US" b="1" smtClean="0"/>
              <a:t>. </a:t>
            </a:r>
            <a:endParaRPr lang="en-US" smtClean="0"/>
          </a:p>
          <a:p>
            <a:pPr marR="0"/>
            <a:endParaRPr lang="fa-IR" smtClean="0">
              <a:ea typeface="Majalla UI"/>
            </a:endParaRPr>
          </a:p>
        </p:txBody>
      </p:sp>
      <p:pic>
        <p:nvPicPr>
          <p:cNvPr id="15364" name="Picture 2" descr="http://ylym.files.wordpress.com/2008/05/fracture-turkmen.jpg"/>
          <p:cNvPicPr>
            <a:picLocks noChangeAspect="1" noChangeArrowheads="1"/>
          </p:cNvPicPr>
          <p:nvPr/>
        </p:nvPicPr>
        <p:blipFill>
          <a:blip r:embed="rId3"/>
          <a:srcRect/>
          <a:stretch>
            <a:fillRect/>
          </a:stretch>
        </p:blipFill>
        <p:spPr bwMode="auto">
          <a:xfrm>
            <a:off x="533400" y="3276600"/>
            <a:ext cx="2667000" cy="3124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81000"/>
            <a:ext cx="7851648" cy="1828800"/>
          </a:xfrm>
        </p:spPr>
        <p:txBody>
          <a:bodyPr/>
          <a:lstStyle/>
          <a:p>
            <a:pPr fontAlgn="auto">
              <a:spcAft>
                <a:spcPts val="0"/>
              </a:spcAft>
              <a:defRPr/>
            </a:pPr>
            <a:r>
              <a:rPr lang="ar-SA" dirty="0" smtClean="0"/>
              <a:t>اقسام شکستگی</a:t>
            </a:r>
            <a:r>
              <a:rPr lang="en-US" dirty="0" smtClean="0"/>
              <a:t> </a:t>
            </a:r>
            <a:br>
              <a:rPr lang="en-US" dirty="0" smtClean="0"/>
            </a:br>
            <a:endParaRPr lang="fa-IR" dirty="0"/>
          </a:p>
        </p:txBody>
      </p:sp>
      <p:sp>
        <p:nvSpPr>
          <p:cNvPr id="16387" name="Subtitle 2"/>
          <p:cNvSpPr>
            <a:spLocks noGrp="1"/>
          </p:cNvSpPr>
          <p:nvPr>
            <p:ph type="subTitle" idx="1"/>
          </p:nvPr>
        </p:nvSpPr>
        <p:spPr>
          <a:xfrm>
            <a:off x="533400" y="1600200"/>
            <a:ext cx="7854950" cy="4876800"/>
          </a:xfrm>
        </p:spPr>
        <p:txBody>
          <a:bodyPr/>
          <a:lstStyle/>
          <a:p>
            <a:pPr marR="0"/>
            <a:r>
              <a:rPr lang="ar-SA" b="1" u="sng" smtClean="0">
                <a:ea typeface="Majalla UI"/>
              </a:rPr>
              <a:t>شکستگیهای چند گانه:</a:t>
            </a:r>
            <a:r>
              <a:rPr lang="ar-SA" b="1" smtClean="0">
                <a:ea typeface="Majalla UI"/>
              </a:rPr>
              <a:t> در این شکستگی استخوان به قطعات زیادی تقسیم می‌شود که ممکن است این شکستگی باز یا بسته باشد</a:t>
            </a:r>
            <a:r>
              <a:rPr lang="en-US" b="1" smtClean="0"/>
              <a:t>. </a:t>
            </a:r>
            <a:endParaRPr lang="en-US" smtClean="0"/>
          </a:p>
          <a:p>
            <a:pPr marR="0"/>
            <a:endParaRPr lang="fa-IR" smtClean="0">
              <a:ea typeface="Majalla UI"/>
            </a:endParaRPr>
          </a:p>
        </p:txBody>
      </p:sp>
      <p:pic>
        <p:nvPicPr>
          <p:cNvPr id="16388" name="Picture 2" descr="http://kimben.persiangig.com/image/y.jpg"/>
          <p:cNvPicPr>
            <a:picLocks noChangeAspect="1" noChangeArrowheads="1"/>
          </p:cNvPicPr>
          <p:nvPr/>
        </p:nvPicPr>
        <p:blipFill>
          <a:blip r:embed="rId2"/>
          <a:srcRect/>
          <a:stretch>
            <a:fillRect/>
          </a:stretch>
        </p:blipFill>
        <p:spPr bwMode="auto">
          <a:xfrm>
            <a:off x="609600" y="2514600"/>
            <a:ext cx="7791450" cy="40671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775" cy="1828800"/>
          </a:xfrm>
        </p:spPr>
        <p:txBody>
          <a:bodyPr/>
          <a:lstStyle/>
          <a:p>
            <a:pPr fontAlgn="auto">
              <a:spcAft>
                <a:spcPts val="0"/>
              </a:spcAft>
              <a:defRPr/>
            </a:pPr>
            <a:endParaRPr lang="fa-IR"/>
          </a:p>
        </p:txBody>
      </p:sp>
      <p:sp>
        <p:nvSpPr>
          <p:cNvPr id="17411" name="Subtitle 2"/>
          <p:cNvSpPr>
            <a:spLocks noGrp="1"/>
          </p:cNvSpPr>
          <p:nvPr>
            <p:ph type="subTitle" idx="1"/>
          </p:nvPr>
        </p:nvSpPr>
        <p:spPr>
          <a:xfrm>
            <a:off x="533400" y="3228975"/>
            <a:ext cx="7854950" cy="1752600"/>
          </a:xfrm>
        </p:spPr>
        <p:txBody>
          <a:bodyPr/>
          <a:lstStyle/>
          <a:p>
            <a:pPr marR="0"/>
            <a:endParaRPr lang="fa-IR" smtClean="0">
              <a:ea typeface="Majalla UI"/>
            </a:endParaRPr>
          </a:p>
        </p:txBody>
      </p:sp>
      <p:pic>
        <p:nvPicPr>
          <p:cNvPr id="17412" name="Picture 1" descr="__%5Co%5Copics%5Cofirst_aids6"/>
          <p:cNvPicPr>
            <a:picLocks noChangeAspect="1" noChangeArrowheads="1"/>
          </p:cNvPicPr>
          <p:nvPr/>
        </p:nvPicPr>
        <p:blipFill>
          <a:blip r:embed="rId2"/>
          <a:srcRect/>
          <a:stretch>
            <a:fillRect/>
          </a:stretch>
        </p:blipFill>
        <p:spPr bwMode="auto">
          <a:xfrm>
            <a:off x="1905000" y="304800"/>
            <a:ext cx="4481513" cy="6299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685800"/>
            <a:ext cx="7851648" cy="1828800"/>
          </a:xfrm>
        </p:spPr>
        <p:txBody>
          <a:bodyPr/>
          <a:lstStyle/>
          <a:p>
            <a:pPr fontAlgn="auto">
              <a:spcAft>
                <a:spcPts val="0"/>
              </a:spcAft>
              <a:defRPr/>
            </a:pPr>
            <a:r>
              <a:rPr lang="ar-SA" dirty="0" smtClean="0"/>
              <a:t>علائم و نشانه‌های شکستگی</a:t>
            </a:r>
            <a:r>
              <a:rPr lang="en-US" dirty="0" smtClean="0"/>
              <a:t> </a:t>
            </a:r>
            <a:br>
              <a:rPr lang="en-US" dirty="0" smtClean="0"/>
            </a:br>
            <a:endParaRPr lang="fa-IR" dirty="0"/>
          </a:p>
        </p:txBody>
      </p:sp>
      <p:sp>
        <p:nvSpPr>
          <p:cNvPr id="18435" name="Subtitle 2"/>
          <p:cNvSpPr>
            <a:spLocks noGrp="1"/>
          </p:cNvSpPr>
          <p:nvPr>
            <p:ph type="subTitle" idx="1"/>
          </p:nvPr>
        </p:nvSpPr>
        <p:spPr>
          <a:xfrm>
            <a:off x="533400" y="2286000"/>
            <a:ext cx="7854950" cy="3962400"/>
          </a:xfrm>
        </p:spPr>
        <p:txBody>
          <a:bodyPr/>
          <a:lstStyle/>
          <a:p>
            <a:pPr marR="0"/>
            <a:r>
              <a:rPr lang="ar-SA" b="1" u="sng" smtClean="0">
                <a:ea typeface="Majalla UI"/>
              </a:rPr>
              <a:t>درد شدید در محل شکستگی :</a:t>
            </a:r>
            <a:r>
              <a:rPr lang="ar-SA" b="1" smtClean="0">
                <a:ea typeface="Majalla UI"/>
              </a:rPr>
              <a:t> </a:t>
            </a:r>
            <a:r>
              <a:rPr lang="ar-SA" b="1" smtClean="0">
                <a:ea typeface="Majalla UI"/>
                <a:hlinkClick r:id="rId2" tooltip="درد و انواع آن"/>
              </a:rPr>
              <a:t>درد</a:t>
            </a:r>
            <a:r>
              <a:rPr lang="en-US" b="1" smtClean="0"/>
              <a:t> </a:t>
            </a:r>
            <a:r>
              <a:rPr lang="ar-SA" b="1" smtClean="0">
                <a:ea typeface="Majalla UI"/>
              </a:rPr>
              <a:t>، شایعترین علامت در شکستگیها می‌باشد. درد معمولا محدود به نقطه شکستگی است و با فشار بر روی آن بیشتر می‌شود. درد با حرکت دادن عضو آسیب دیده نیز شدیدتر می‌شود</a:t>
            </a:r>
            <a:r>
              <a:rPr lang="en-US" b="1" smtClean="0"/>
              <a:t>. </a:t>
            </a:r>
            <a:endParaRPr lang="en-US" smtClean="0"/>
          </a:p>
          <a:p>
            <a:pPr marR="0"/>
            <a:r>
              <a:rPr lang="ar-SA" b="1" u="sng" smtClean="0">
                <a:ea typeface="Majalla UI"/>
              </a:rPr>
              <a:t>محدودیت حرکت:</a:t>
            </a:r>
            <a:r>
              <a:rPr lang="ar-SA" b="1" smtClean="0">
                <a:ea typeface="Majalla UI"/>
              </a:rPr>
              <a:t>  همچنین سبب محدودیت حرکت اندام می‌شود و مصدوم قادر به حرکت دادن عضو آسیب دیده نمی‌باشد</a:t>
            </a:r>
            <a:r>
              <a:rPr lang="en-US" b="1" smtClean="0"/>
              <a:t>. </a:t>
            </a:r>
            <a:endParaRPr lang="en-US" smtClean="0"/>
          </a:p>
          <a:p>
            <a:pPr marR="0"/>
            <a:r>
              <a:rPr lang="ar-SA" b="1" u="sng" smtClean="0">
                <a:ea typeface="Majalla UI"/>
              </a:rPr>
              <a:t>تورم همراه با کبودی:</a:t>
            </a:r>
            <a:r>
              <a:rPr lang="ar-SA" b="1" smtClean="0">
                <a:ea typeface="Majalla UI"/>
              </a:rPr>
              <a:t>  در ناحیه شکستگی</a:t>
            </a:r>
            <a:r>
              <a:rPr lang="en-US" b="1" smtClean="0"/>
              <a:t>. </a:t>
            </a:r>
            <a:endParaRPr lang="en-US" smtClean="0"/>
          </a:p>
          <a:p>
            <a:pPr marR="0"/>
            <a:endParaRPr lang="fa-IR" smtClean="0">
              <a:ea typeface="Majalla UI"/>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457200"/>
            <a:ext cx="7851648" cy="1828800"/>
          </a:xfrm>
        </p:spPr>
        <p:txBody>
          <a:bodyPr/>
          <a:lstStyle/>
          <a:p>
            <a:pPr fontAlgn="auto">
              <a:spcAft>
                <a:spcPts val="0"/>
              </a:spcAft>
              <a:defRPr/>
            </a:pPr>
            <a:r>
              <a:rPr lang="ar-SA" dirty="0" smtClean="0"/>
              <a:t>علائم و نشانه‌های شکستگی</a:t>
            </a:r>
            <a:r>
              <a:rPr lang="en-US" dirty="0" smtClean="0"/>
              <a:t> </a:t>
            </a:r>
            <a:br>
              <a:rPr lang="en-US" dirty="0" smtClean="0"/>
            </a:br>
            <a:endParaRPr lang="fa-IR" dirty="0"/>
          </a:p>
        </p:txBody>
      </p:sp>
      <p:sp>
        <p:nvSpPr>
          <p:cNvPr id="19459" name="Subtitle 2"/>
          <p:cNvSpPr>
            <a:spLocks noGrp="1"/>
          </p:cNvSpPr>
          <p:nvPr>
            <p:ph type="subTitle" idx="1"/>
          </p:nvPr>
        </p:nvSpPr>
        <p:spPr>
          <a:xfrm>
            <a:off x="609600" y="1524000"/>
            <a:ext cx="7854950" cy="4800600"/>
          </a:xfrm>
        </p:spPr>
        <p:txBody>
          <a:bodyPr/>
          <a:lstStyle/>
          <a:p>
            <a:pPr marR="0"/>
            <a:r>
              <a:rPr lang="ar-SA" b="1" u="sng" smtClean="0">
                <a:ea typeface="Majalla UI"/>
              </a:rPr>
              <a:t>تغییر شکل عضو آسیب دیده:</a:t>
            </a:r>
            <a:r>
              <a:rPr lang="ar-SA" b="1" smtClean="0">
                <a:ea typeface="Majalla UI"/>
              </a:rPr>
              <a:t>  در صورتی که استخوان از هم جدا شده باشد عضو آسیب دیده در مقایسه با عضو قرینه سالم خود کوتاهتر از معمول به نظر می‌رسد</a:t>
            </a:r>
            <a:r>
              <a:rPr lang="en-US" b="1" smtClean="0"/>
              <a:t>. </a:t>
            </a:r>
            <a:endParaRPr lang="en-US" smtClean="0"/>
          </a:p>
          <a:p>
            <a:pPr marR="0"/>
            <a:r>
              <a:rPr lang="ar-SA" b="1" u="sng" smtClean="0">
                <a:ea typeface="Majalla UI"/>
              </a:rPr>
              <a:t>تغییر رنگ یا تغییر دمای پوست: </a:t>
            </a:r>
            <a:r>
              <a:rPr lang="ar-SA" b="1" smtClean="0">
                <a:ea typeface="Majalla UI"/>
              </a:rPr>
              <a:t>به دنبال نشت خون از رگها ، پوست اطراف محل آسیب‌دیدگی ابتدا قرمز و بعد از چند ساعت کبود می‌شود</a:t>
            </a:r>
            <a:r>
              <a:rPr lang="en-US" b="1" smtClean="0"/>
              <a:t>. </a:t>
            </a:r>
          </a:p>
          <a:p>
            <a:pPr marR="0"/>
            <a:endParaRPr lang="en-US" smtClean="0"/>
          </a:p>
          <a:p>
            <a:pPr marR="0"/>
            <a:r>
              <a:rPr lang="ar-SA" b="1" u="sng" smtClean="0">
                <a:ea typeface="Majalla UI"/>
              </a:rPr>
              <a:t>شوک: </a:t>
            </a:r>
            <a:r>
              <a:rPr lang="ar-SA" b="1" smtClean="0">
                <a:ea typeface="Majalla UI"/>
              </a:rPr>
              <a:t>در صورتیکه شکستگی استخوانهای ران ، لگن و قفسه سینه وجود داشته باشد، باید به </a:t>
            </a:r>
            <a:r>
              <a:rPr lang="ar-SA" b="1" smtClean="0">
                <a:ea typeface="Majalla UI"/>
                <a:hlinkClick r:id="rId2" tooltip="شوک"/>
              </a:rPr>
              <a:t>علائم شوک</a:t>
            </a:r>
            <a:r>
              <a:rPr lang="en-US" b="1" smtClean="0"/>
              <a:t> </a:t>
            </a:r>
            <a:r>
              <a:rPr lang="ar-SA" b="1" smtClean="0">
                <a:ea typeface="Majalla UI"/>
              </a:rPr>
              <a:t>ناشی از </a:t>
            </a:r>
            <a:r>
              <a:rPr lang="ar-SA" b="1" smtClean="0">
                <a:ea typeface="Majalla UI"/>
                <a:hlinkClick r:id="rId3" tooltip="خونریزی داخلی"/>
              </a:rPr>
              <a:t>خونریزی داخلی</a:t>
            </a:r>
            <a:r>
              <a:rPr lang="en-US" b="1" smtClean="0"/>
              <a:t> </a:t>
            </a:r>
            <a:r>
              <a:rPr lang="ar-SA" b="1" smtClean="0">
                <a:ea typeface="Majalla UI"/>
              </a:rPr>
              <a:t>توجه داشته باشیم. گاهی نیز خونریزی از شکستگیها باز آن قدر شدید است که باعث شوک و در نهایت مرگ مصدوم می‌شود</a:t>
            </a:r>
            <a:r>
              <a:rPr lang="en-US" b="1" smtClean="0"/>
              <a:t>. </a:t>
            </a:r>
            <a:endParaRPr lang="en-US" smtClean="0"/>
          </a:p>
          <a:p>
            <a:pPr marR="0"/>
            <a:endParaRPr lang="fa-IR" smtClean="0">
              <a:ea typeface="Majalla UI"/>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fontAlgn="auto">
              <a:spcAft>
                <a:spcPts val="0"/>
              </a:spcAft>
              <a:defRPr/>
            </a:pPr>
            <a:r>
              <a:rPr lang="ar-SA" dirty="0" smtClean="0"/>
              <a:t>کمکهای اول</a:t>
            </a:r>
            <a:r>
              <a:rPr lang="fa-IR" dirty="0" smtClean="0"/>
              <a:t>ي</a:t>
            </a:r>
            <a:r>
              <a:rPr lang="ar-SA" dirty="0" smtClean="0"/>
              <a:t>ه در شکستگ</a:t>
            </a:r>
            <a:r>
              <a:rPr lang="fa-IR" dirty="0" smtClean="0"/>
              <a:t>ي</a:t>
            </a:r>
            <a:r>
              <a:rPr lang="ar-SA" dirty="0" smtClean="0"/>
              <a:t>ها</a:t>
            </a:r>
            <a:r>
              <a:rPr lang="en-US" dirty="0" smtClean="0"/>
              <a:t> </a:t>
            </a:r>
            <a:br>
              <a:rPr lang="en-US" dirty="0" smtClean="0"/>
            </a:br>
            <a:r>
              <a:rPr lang="en-US" dirty="0" smtClean="0"/>
              <a:t/>
            </a:r>
            <a:br>
              <a:rPr lang="en-US" dirty="0" smtClean="0"/>
            </a:br>
            <a:endParaRPr lang="fa-IR" dirty="0"/>
          </a:p>
        </p:txBody>
      </p:sp>
      <p:sp>
        <p:nvSpPr>
          <p:cNvPr id="20483" name="Subtitle 2"/>
          <p:cNvSpPr>
            <a:spLocks noGrp="1"/>
          </p:cNvSpPr>
          <p:nvPr>
            <p:ph type="subTitle" idx="1"/>
          </p:nvPr>
        </p:nvSpPr>
        <p:spPr>
          <a:xfrm>
            <a:off x="533400" y="1905000"/>
            <a:ext cx="7854950" cy="4343400"/>
          </a:xfrm>
        </p:spPr>
        <p:txBody>
          <a:bodyPr/>
          <a:lstStyle/>
          <a:p>
            <a:pPr marR="0"/>
            <a:r>
              <a:rPr lang="ar-SA" b="1" smtClean="0">
                <a:ea typeface="Majalla UI"/>
              </a:rPr>
              <a:t>بررسی علائم حیاتی بیمار و همچنین کنترل مجاری تنفسی و ضربان قلب و </a:t>
            </a:r>
            <a:r>
              <a:rPr lang="ar-SA" b="1" smtClean="0">
                <a:ea typeface="Majalla UI"/>
                <a:hlinkClick r:id="rId2" tooltip="خونریزی خارجی"/>
              </a:rPr>
              <a:t>خونریزی</a:t>
            </a:r>
            <a:r>
              <a:rPr lang="en-US" b="1" smtClean="0"/>
              <a:t>. </a:t>
            </a:r>
            <a:r>
              <a:rPr lang="ar-SA" b="1" smtClean="0">
                <a:ea typeface="Majalla UI"/>
              </a:rPr>
              <a:t>توجه کنید که در هر مصدومی ابتدا یک </a:t>
            </a:r>
            <a:r>
              <a:rPr lang="ar-SA" b="1" smtClean="0">
                <a:ea typeface="Majalla UI"/>
                <a:hlinkClick r:id="rId3" tooltip="ارزیابی سریع مصدوم"/>
              </a:rPr>
              <a:t>ارزیابی اولیه</a:t>
            </a:r>
            <a:r>
              <a:rPr lang="en-US" b="1" smtClean="0"/>
              <a:t> </a:t>
            </a:r>
            <a:r>
              <a:rPr lang="ar-SA" b="1" smtClean="0">
                <a:ea typeface="Majalla UI"/>
              </a:rPr>
              <a:t>از علائم حیاتی و حال عمومی وی به عمل آورید و سپس به بررسی شکستگیها بپردازید</a:t>
            </a:r>
            <a:r>
              <a:rPr lang="en-US" b="1" smtClean="0"/>
              <a:t>. </a:t>
            </a:r>
            <a:endParaRPr lang="en-US" smtClean="0"/>
          </a:p>
          <a:p>
            <a:pPr marR="0"/>
            <a:r>
              <a:rPr lang="ar-SA" b="1" smtClean="0">
                <a:ea typeface="Majalla UI"/>
              </a:rPr>
              <a:t>اگر مصدوم بیهوش نیست در مورد نحوه آسیب دیدگی از وی سوال کنید. پاسخ او به شما کمک می کند تا محل و شدت ضایعه را تخمین بزنید</a:t>
            </a:r>
            <a:r>
              <a:rPr lang="en-US" b="1" smtClean="0"/>
              <a:t>. </a:t>
            </a:r>
            <a:endParaRPr lang="en-US" smtClean="0"/>
          </a:p>
          <a:p>
            <a:pPr marR="0"/>
            <a:endParaRPr lang="fa-IR" smtClean="0">
              <a:ea typeface="Majalla UI"/>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fontAlgn="auto">
              <a:spcAft>
                <a:spcPts val="0"/>
              </a:spcAft>
              <a:defRPr/>
            </a:pPr>
            <a:r>
              <a:rPr lang="ar-SA" dirty="0" smtClean="0"/>
              <a:t>کمکهای اول</a:t>
            </a:r>
            <a:r>
              <a:rPr lang="fa-IR" dirty="0" smtClean="0"/>
              <a:t>ي</a:t>
            </a:r>
            <a:r>
              <a:rPr lang="ar-SA" dirty="0" smtClean="0"/>
              <a:t>ه در شکستگ</a:t>
            </a:r>
            <a:r>
              <a:rPr lang="fa-IR" dirty="0" smtClean="0"/>
              <a:t>ي</a:t>
            </a:r>
            <a:r>
              <a:rPr lang="ar-SA" dirty="0" smtClean="0"/>
              <a:t>ها</a:t>
            </a:r>
            <a:r>
              <a:rPr lang="en-US" dirty="0" smtClean="0"/>
              <a:t> </a:t>
            </a:r>
            <a:br>
              <a:rPr lang="en-US" dirty="0" smtClean="0"/>
            </a:br>
            <a:r>
              <a:rPr lang="en-US" dirty="0" smtClean="0"/>
              <a:t/>
            </a:r>
            <a:br>
              <a:rPr lang="en-US" dirty="0" smtClean="0"/>
            </a:br>
            <a:endParaRPr lang="fa-IR" dirty="0"/>
          </a:p>
        </p:txBody>
      </p:sp>
      <p:sp>
        <p:nvSpPr>
          <p:cNvPr id="21507" name="Subtitle 2"/>
          <p:cNvSpPr>
            <a:spLocks noGrp="1"/>
          </p:cNvSpPr>
          <p:nvPr>
            <p:ph type="subTitle" idx="1"/>
          </p:nvPr>
        </p:nvSpPr>
        <p:spPr>
          <a:xfrm>
            <a:off x="533400" y="1905000"/>
            <a:ext cx="7854950" cy="4343400"/>
          </a:xfrm>
        </p:spPr>
        <p:txBody>
          <a:bodyPr/>
          <a:lstStyle/>
          <a:p>
            <a:pPr marR="0"/>
            <a:r>
              <a:rPr lang="ar-SA" b="1" smtClean="0">
                <a:ea typeface="Majalla UI"/>
              </a:rPr>
              <a:t>در برسی شکستگی ابتدا ناحیه سر و جمجمه ، سپس ستون فقرات و در انتها اندامها باید مورد بررسی قرار گیرد. در شکستگی اندامها نبض را در پایینتر از محل ضایعه کنترل کنید</a:t>
            </a:r>
            <a:r>
              <a:rPr lang="en-US" b="1" smtClean="0"/>
              <a:t>. </a:t>
            </a:r>
            <a:endParaRPr lang="en-US" smtClean="0"/>
          </a:p>
          <a:p>
            <a:pPr marR="0"/>
            <a:r>
              <a:rPr lang="ar-SA" b="1" smtClean="0">
                <a:ea typeface="Majalla UI"/>
              </a:rPr>
              <a:t>در مواجهه با بیمار بیهوش همیشه باید فرض بر این باشد که یک ضایعه گردنی یا کمری (</a:t>
            </a:r>
            <a:r>
              <a:rPr lang="ar-SA" b="1" smtClean="0">
                <a:ea typeface="Majalla UI"/>
                <a:hlinkClick r:id="rId2" tooltip="شکستگی ستون فقرات"/>
              </a:rPr>
              <a:t>شکستگی ستون فقرات</a:t>
            </a:r>
            <a:r>
              <a:rPr lang="ar-SA" b="1" smtClean="0">
                <a:ea typeface="Majalla UI"/>
              </a:rPr>
              <a:t>) وجود دارد. چون یکی از مهمترین و حساسترین شکستگیها می‌باشد که در صورت عدم دقت لازم ، حداقل آسیب وارده ، فلج می‌باشد</a:t>
            </a:r>
            <a:r>
              <a:rPr lang="en-US" b="1" smtClean="0"/>
              <a:t>. </a:t>
            </a:r>
            <a:endParaRPr lang="en-US" smtClean="0"/>
          </a:p>
          <a:p>
            <a:pPr marR="0"/>
            <a:endParaRPr lang="fa-IR" smtClean="0">
              <a:ea typeface="Majalla UI"/>
            </a:endParaRPr>
          </a:p>
        </p:txBody>
      </p:sp>
      <p:pic>
        <p:nvPicPr>
          <p:cNvPr id="21508" name="Picture 2" descr="http://t1.gstatic.com/images?q=tbn:0C51TKljNmw7bM:http://www.m-ipta.ir/images/newspost_images/thumb_thoracic_compression_fx_anatomy02.jpg">
            <a:hlinkClick r:id="rId3"/>
          </p:cNvPr>
          <p:cNvPicPr>
            <a:picLocks noChangeAspect="1" noChangeArrowheads="1"/>
          </p:cNvPicPr>
          <p:nvPr/>
        </p:nvPicPr>
        <p:blipFill>
          <a:blip r:embed="rId4"/>
          <a:srcRect/>
          <a:stretch>
            <a:fillRect/>
          </a:stretch>
        </p:blipFill>
        <p:spPr bwMode="auto">
          <a:xfrm>
            <a:off x="990600" y="4648200"/>
            <a:ext cx="1905000" cy="1905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fontAlgn="auto">
              <a:spcAft>
                <a:spcPts val="0"/>
              </a:spcAft>
              <a:defRPr/>
            </a:pPr>
            <a:r>
              <a:rPr lang="ar-SA" dirty="0" smtClean="0"/>
              <a:t>کمکهای اول</a:t>
            </a:r>
            <a:r>
              <a:rPr lang="fa-IR" dirty="0" smtClean="0"/>
              <a:t>ي</a:t>
            </a:r>
            <a:r>
              <a:rPr lang="ar-SA" dirty="0" smtClean="0"/>
              <a:t>ه در شکستگ</a:t>
            </a:r>
            <a:r>
              <a:rPr lang="fa-IR" dirty="0" smtClean="0"/>
              <a:t>ي</a:t>
            </a:r>
            <a:r>
              <a:rPr lang="ar-SA" dirty="0" smtClean="0"/>
              <a:t>ها</a:t>
            </a:r>
            <a:r>
              <a:rPr lang="en-US" dirty="0" smtClean="0"/>
              <a:t> </a:t>
            </a:r>
            <a:br>
              <a:rPr lang="en-US" dirty="0" smtClean="0"/>
            </a:br>
            <a:r>
              <a:rPr lang="en-US" dirty="0" smtClean="0"/>
              <a:t/>
            </a:r>
            <a:br>
              <a:rPr lang="en-US" dirty="0" smtClean="0"/>
            </a:br>
            <a:endParaRPr lang="fa-IR" dirty="0"/>
          </a:p>
        </p:txBody>
      </p:sp>
      <p:sp>
        <p:nvSpPr>
          <p:cNvPr id="22531" name="Subtitle 2"/>
          <p:cNvSpPr>
            <a:spLocks noGrp="1"/>
          </p:cNvSpPr>
          <p:nvPr>
            <p:ph type="subTitle" idx="1"/>
          </p:nvPr>
        </p:nvSpPr>
        <p:spPr>
          <a:xfrm>
            <a:off x="533400" y="1905000"/>
            <a:ext cx="7854950" cy="4343400"/>
          </a:xfrm>
        </p:spPr>
        <p:txBody>
          <a:bodyPr/>
          <a:lstStyle/>
          <a:p>
            <a:pPr marR="0"/>
            <a:r>
              <a:rPr lang="ar-SA" b="1" smtClean="0">
                <a:ea typeface="Majalla UI"/>
              </a:rPr>
              <a:t>در صورتی که شکستگی باز و همراه خونریزی باشد، باید پانسمان ساده انجام داد و از برگرداندن استخوان بیرون زده اجتناب کرد</a:t>
            </a:r>
            <a:r>
              <a:rPr lang="en-US" b="1" smtClean="0"/>
              <a:t>. </a:t>
            </a:r>
            <a:endParaRPr lang="en-US" smtClean="0"/>
          </a:p>
          <a:p>
            <a:pPr marR="0"/>
            <a:r>
              <a:rPr lang="ar-SA" b="1" smtClean="0">
                <a:ea typeface="Majalla UI"/>
              </a:rPr>
              <a:t>عضو آسیب دیده در حد امکان نباید حرکت داده شود</a:t>
            </a:r>
            <a:r>
              <a:rPr lang="en-US" b="1" smtClean="0"/>
              <a:t>. </a:t>
            </a:r>
            <a:endParaRPr lang="en-US" smtClean="0"/>
          </a:p>
          <a:p>
            <a:pPr marR="0"/>
            <a:r>
              <a:rPr lang="ar-SA" b="1" smtClean="0">
                <a:ea typeface="Majalla UI"/>
              </a:rPr>
              <a:t>باید از کمترین امکانات بهترین استفاده را جهت ثابت کردن عضو آسیب دیده به عمل آورد (روشهای بانداژ و آتل‌بندی)</a:t>
            </a:r>
            <a:r>
              <a:rPr lang="en-US" b="1" smtClean="0"/>
              <a:t> </a:t>
            </a:r>
            <a:endParaRPr lang="en-US" smtClean="0"/>
          </a:p>
          <a:p>
            <a:pPr marR="0"/>
            <a:r>
              <a:rPr lang="ar-SA" b="1" smtClean="0">
                <a:ea typeface="Majalla UI"/>
              </a:rPr>
              <a:t>در اولین فرصت بیمار را به مراکز درمانی منتقل کنید</a:t>
            </a:r>
            <a:r>
              <a:rPr lang="en-US" b="1" smtClean="0"/>
              <a:t>. </a:t>
            </a:r>
            <a:endParaRPr lang="en-US" smtClean="0"/>
          </a:p>
          <a:p>
            <a:pPr marR="0"/>
            <a:endParaRPr lang="fa-IR" smtClean="0">
              <a:ea typeface="Majalla UI"/>
            </a:endParaRPr>
          </a:p>
        </p:txBody>
      </p:sp>
      <p:pic>
        <p:nvPicPr>
          <p:cNvPr id="22532" name="Picture 2" descr="http://shc.sums.ac.ir/22.jpg"/>
          <p:cNvPicPr>
            <a:picLocks noChangeAspect="1" noChangeArrowheads="1"/>
          </p:cNvPicPr>
          <p:nvPr/>
        </p:nvPicPr>
        <p:blipFill>
          <a:blip r:embed="rId2"/>
          <a:srcRect/>
          <a:stretch>
            <a:fillRect/>
          </a:stretch>
        </p:blipFill>
        <p:spPr bwMode="auto">
          <a:xfrm>
            <a:off x="304800" y="3810000"/>
            <a:ext cx="2209800" cy="27860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ubtitle 2"/>
          <p:cNvSpPr>
            <a:spLocks noGrp="1"/>
          </p:cNvSpPr>
          <p:nvPr>
            <p:ph type="subTitle" idx="1"/>
          </p:nvPr>
        </p:nvSpPr>
        <p:spPr>
          <a:xfrm>
            <a:off x="533400" y="838200"/>
            <a:ext cx="7854950" cy="5181600"/>
          </a:xfrm>
        </p:spPr>
        <p:txBody>
          <a:bodyPr/>
          <a:lstStyle/>
          <a:p>
            <a:pPr marR="0"/>
            <a:r>
              <a:rPr lang="ar-SA" b="1" smtClean="0">
                <a:ea typeface="Majalla UI"/>
              </a:rPr>
              <a:t>در شکستگی جمجمه ابتدا جلوی هرگونه </a:t>
            </a:r>
            <a:r>
              <a:rPr lang="ar-SA" b="1" smtClean="0">
                <a:ea typeface="Majalla UI"/>
                <a:hlinkClick r:id="rId2" tooltip="خونریزی خارجی"/>
              </a:rPr>
              <a:t>خونریزی آشکار</a:t>
            </a:r>
            <a:r>
              <a:rPr lang="en-US" b="1" smtClean="0"/>
              <a:t> </a:t>
            </a:r>
            <a:r>
              <a:rPr lang="ar-SA" b="1" smtClean="0">
                <a:ea typeface="Majalla UI"/>
              </a:rPr>
              <a:t>را بگیرید. در اغلب موارد خونریزی پس از ده دقیقه متوقف می‌شود. سپس مصدوم را با دقت معاینه کنید</a:t>
            </a:r>
            <a:r>
              <a:rPr lang="en-US" b="1" smtClean="0"/>
              <a:t>. </a:t>
            </a:r>
            <a:endParaRPr lang="en-US" smtClean="0"/>
          </a:p>
          <a:p>
            <a:pPr marR="0"/>
            <a:r>
              <a:rPr lang="ar-SA" b="1" smtClean="0">
                <a:ea typeface="Majalla UI"/>
              </a:rPr>
              <a:t>اگر تنفس مصدوم راحت است او را به پشت بخوابایند به طوری که سر و شانه‌های او بالاتر قرار بگیرد</a:t>
            </a:r>
            <a:r>
              <a:rPr lang="en-US" b="1" smtClean="0"/>
              <a:t>. </a:t>
            </a:r>
            <a:endParaRPr lang="en-US" smtClean="0"/>
          </a:p>
          <a:p>
            <a:pPr marR="0"/>
            <a:r>
              <a:rPr lang="ar-SA" b="1" smtClean="0">
                <a:ea typeface="Majalla UI"/>
              </a:rPr>
              <a:t>در صورتیکه خونریزی از گوش مشاهده شود مصدوم را به طرف همان گوش خم نمایید</a:t>
            </a:r>
            <a:r>
              <a:rPr lang="en-US" b="1" smtClean="0"/>
              <a:t>. </a:t>
            </a:r>
            <a:endParaRPr lang="en-US" smtClean="0"/>
          </a:p>
          <a:p>
            <a:pPr marR="0"/>
            <a:r>
              <a:rPr lang="ar-SA" b="1" smtClean="0">
                <a:ea typeface="Majalla UI"/>
              </a:rPr>
              <a:t>ناحیه ای از جمجمه را که دچار </a:t>
            </a:r>
            <a:r>
              <a:rPr lang="ar-SA" b="1" smtClean="0">
                <a:ea typeface="Majalla UI"/>
                <a:hlinkClick r:id="rId3" tooltip="شکستگی"/>
              </a:rPr>
              <a:t>شکستگی</a:t>
            </a:r>
            <a:r>
              <a:rPr lang="en-US" b="1" smtClean="0"/>
              <a:t> </a:t>
            </a:r>
            <a:r>
              <a:rPr lang="ar-SA" b="1" smtClean="0">
                <a:ea typeface="Majalla UI"/>
              </a:rPr>
              <a:t>شده پانسمان کنید</a:t>
            </a:r>
            <a:r>
              <a:rPr lang="en-US" b="1" smtClean="0"/>
              <a:t>. </a:t>
            </a:r>
            <a:endParaRPr lang="en-US" smtClean="0"/>
          </a:p>
          <a:p>
            <a:pPr marR="0"/>
            <a:r>
              <a:rPr lang="ar-SA" b="1" smtClean="0">
                <a:ea typeface="Majalla UI"/>
              </a:rPr>
              <a:t>اگر تنفس بیمار با ناراحتی انجام می‌شود، بیمار را به پهلو بخوابانید و از باز بودن راههای تنفسی وی اطمینان حاصل کنید</a:t>
            </a:r>
            <a:r>
              <a:rPr lang="en-US" b="1" smtClean="0"/>
              <a:t>. </a:t>
            </a:r>
            <a:endParaRPr lang="en-US" smtClean="0"/>
          </a:p>
          <a:p>
            <a:pPr marR="0"/>
            <a:r>
              <a:rPr lang="ar-SA" b="1" smtClean="0">
                <a:ea typeface="Majalla UI"/>
              </a:rPr>
              <a:t>بیمار را با احتیاط کامل با برانکارد سریعا به مراکز درمانی منتقل کنید</a:t>
            </a:r>
            <a:endParaRPr lang="fa-IR" smtClean="0">
              <a:ea typeface="Majalla UI"/>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86200" y="838200"/>
            <a:ext cx="4502150" cy="6019800"/>
          </a:xfrm>
        </p:spPr>
        <p:txBody>
          <a:bodyPr>
            <a:normAutofit/>
          </a:bodyPr>
          <a:lstStyle/>
          <a:p>
            <a:pPr marR="0"/>
            <a:r>
              <a:rPr lang="fa-IR" sz="2400" b="1" smtClean="0">
                <a:solidFill>
                  <a:srgbClr val="FF0000"/>
                </a:solidFill>
                <a:ea typeface="Majalla UI"/>
              </a:rPr>
              <a:t>شكستگي ستون فقرات</a:t>
            </a:r>
          </a:p>
          <a:p>
            <a:pPr marR="0"/>
            <a:r>
              <a:rPr lang="ar-SA" sz="2400" b="1" smtClean="0">
                <a:ea typeface="Majalla UI"/>
              </a:rPr>
              <a:t>شکستگی ستون فقرات همیشه به عنوان یک صدمه وخیم شناخته می‌شود و برخورد با آن کاملا باید با دقت انجام شود، زیرا ممکن است آسیب به </a:t>
            </a:r>
            <a:r>
              <a:rPr lang="ar-SA" sz="2400" b="1" smtClean="0">
                <a:ea typeface="Majalla UI"/>
                <a:hlinkClick r:id="rId2" tooltip="نخاع"/>
              </a:rPr>
              <a:t>نخاع</a:t>
            </a:r>
            <a:r>
              <a:rPr lang="en-US" sz="2400" b="1" smtClean="0"/>
              <a:t> </a:t>
            </a:r>
            <a:r>
              <a:rPr lang="ar-SA" sz="2400" b="1" smtClean="0">
                <a:ea typeface="Majalla UI"/>
              </a:rPr>
              <a:t>را همراه داشته باشد. بعد از سقوط ، احساس هر گونه درد در پشت به هنگام نشستن و نیز ملاحظه هر گونه جراحت آشکار در این نواحی را باید به منزله شکستگی مهره‌ها تلقی نمود مگر آن که خلاف آن ثابت شود. افتادن جسم سنگین روی پشت و یا سقوط از بلندی به طوری که ستون فقرات با جسمی برخورد کند یا روی باسن یا جفت پاها افتاده باشد و یا سقوط بر روی سر ، مثل شیرجه رفتن در استخر ، می‌تواند باعث شکستگی ستون فقرات شوند</a:t>
            </a:r>
            <a:r>
              <a:rPr lang="en-US" sz="2400" b="1" smtClean="0"/>
              <a:t>.</a:t>
            </a:r>
            <a:endParaRPr lang="fa-IR" sz="2400" smtClean="0">
              <a:ea typeface="Majalla UI"/>
            </a:endParaRPr>
          </a:p>
        </p:txBody>
      </p:sp>
      <p:pic>
        <p:nvPicPr>
          <p:cNvPr id="24579" name="Picture 2" descr="http://www.rasekhoon.net/_WebsiteData/Article/ArticleImages/1111111110/3000322.jpg"/>
          <p:cNvPicPr>
            <a:picLocks noChangeAspect="1" noChangeArrowheads="1"/>
          </p:cNvPicPr>
          <p:nvPr/>
        </p:nvPicPr>
        <p:blipFill>
          <a:blip r:embed="rId3"/>
          <a:srcRect/>
          <a:stretch>
            <a:fillRect/>
          </a:stretch>
        </p:blipFill>
        <p:spPr bwMode="auto">
          <a:xfrm>
            <a:off x="304800" y="892175"/>
            <a:ext cx="3429000" cy="5648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775" cy="1828800"/>
          </a:xfrm>
        </p:spPr>
        <p:txBody>
          <a:bodyPr/>
          <a:lstStyle/>
          <a:p>
            <a:pPr fontAlgn="auto">
              <a:spcAft>
                <a:spcPts val="0"/>
              </a:spcAft>
              <a:defRPr/>
            </a:pPr>
            <a:r>
              <a:rPr lang="ar-SA" dirty="0">
                <a:ea typeface="Majalla UI"/>
              </a:rPr>
              <a:t>اهداف پانسمان</a:t>
            </a:r>
            <a:r>
              <a:rPr lang="en-US" dirty="0"/>
              <a:t> </a:t>
            </a:r>
            <a:br>
              <a:rPr lang="en-US" dirty="0"/>
            </a:br>
            <a:endParaRPr lang="fa-IR" dirty="0"/>
          </a:p>
        </p:txBody>
      </p:sp>
      <p:sp>
        <p:nvSpPr>
          <p:cNvPr id="3" name="Subtitle 2"/>
          <p:cNvSpPr>
            <a:spLocks noGrp="1"/>
          </p:cNvSpPr>
          <p:nvPr>
            <p:ph type="subTitle" idx="1"/>
          </p:nvPr>
        </p:nvSpPr>
        <p:spPr>
          <a:xfrm>
            <a:off x="533400" y="3228975"/>
            <a:ext cx="7854950" cy="1752600"/>
          </a:xfrm>
        </p:spPr>
        <p:txBody>
          <a:bodyPr>
            <a:normAutofit/>
          </a:bodyPr>
          <a:lstStyle/>
          <a:p>
            <a:pPr marR="0">
              <a:lnSpc>
                <a:spcPct val="90000"/>
              </a:lnSpc>
            </a:pPr>
            <a:r>
              <a:rPr lang="ar-SA" b="1" dirty="0" smtClean="0">
                <a:ea typeface="Majalla UI"/>
              </a:rPr>
              <a:t>پانسمان </a:t>
            </a:r>
            <a:r>
              <a:rPr lang="ar-SA" b="1" dirty="0" smtClean="0">
                <a:ea typeface="Majalla UI"/>
              </a:rPr>
              <a:t>به منظور حفاظت زخم از هر گونه صدمه احتمالی در طول التیام ، جلوگیری از ورود میکروب به داخل زخم و آلودگی و </a:t>
            </a:r>
            <a:r>
              <a:rPr lang="ar-SA" b="1" u="sng" dirty="0" smtClean="0">
                <a:ea typeface="Majalla UI"/>
                <a:hlinkClick r:id="rId2" tooltip="عفونت زخم"/>
              </a:rPr>
              <a:t>عفونت زخم</a:t>
            </a:r>
            <a:r>
              <a:rPr lang="en-US" b="1" dirty="0" smtClean="0"/>
              <a:t> </a:t>
            </a:r>
            <a:r>
              <a:rPr lang="ar-SA" b="1" dirty="0" smtClean="0">
                <a:ea typeface="Majalla UI"/>
              </a:rPr>
              <a:t>، جذب ترشحات زخم و کنترل خونریزی انجام می‌شود</a:t>
            </a:r>
            <a:r>
              <a:rPr lang="en-US" b="1" dirty="0" smtClean="0"/>
              <a:t>. </a:t>
            </a:r>
            <a:endParaRPr lang="en-US" dirty="0" smtClean="0"/>
          </a:p>
          <a:p>
            <a:pPr marR="0">
              <a:lnSpc>
                <a:spcPct val="90000"/>
              </a:lnSpc>
            </a:pPr>
            <a:endParaRPr lang="fa-IR" dirty="0" smtClean="0">
              <a:ea typeface="Majalla UI"/>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ubtitle 2"/>
          <p:cNvSpPr>
            <a:spLocks noGrp="1"/>
          </p:cNvSpPr>
          <p:nvPr>
            <p:ph type="subTitle" idx="1"/>
          </p:nvPr>
        </p:nvSpPr>
        <p:spPr>
          <a:xfrm>
            <a:off x="533400" y="838200"/>
            <a:ext cx="7854950" cy="4800600"/>
          </a:xfrm>
        </p:spPr>
        <p:txBody>
          <a:bodyPr/>
          <a:lstStyle/>
          <a:p>
            <a:pPr marR="0"/>
            <a:r>
              <a:rPr lang="ar-SA" b="1" smtClean="0">
                <a:solidFill>
                  <a:srgbClr val="FFC000"/>
                </a:solidFill>
                <a:ea typeface="Majalla UI"/>
              </a:rPr>
              <a:t>علائم شکستگی</a:t>
            </a:r>
            <a:r>
              <a:rPr lang="en-US" b="1" smtClean="0">
                <a:solidFill>
                  <a:srgbClr val="FFC000"/>
                </a:solidFill>
              </a:rPr>
              <a:t> </a:t>
            </a:r>
          </a:p>
          <a:p>
            <a:pPr marR="0"/>
            <a:r>
              <a:rPr lang="ar-SA" b="1" smtClean="0">
                <a:ea typeface="Majalla UI"/>
              </a:rPr>
              <a:t>درد ناحیه آسیب دیده یا درد شدید بر روی مهره شکسته در هنگام لمس ستون مهره‌ها</a:t>
            </a:r>
            <a:r>
              <a:rPr lang="en-US" b="1" smtClean="0"/>
              <a:t>. </a:t>
            </a:r>
            <a:endParaRPr lang="en-US" smtClean="0"/>
          </a:p>
          <a:p>
            <a:pPr marR="0"/>
            <a:r>
              <a:rPr lang="ar-SA" b="1" smtClean="0">
                <a:ea typeface="Majalla UI"/>
              </a:rPr>
              <a:t>بی‌حرکتی در دستها یا پاها</a:t>
            </a:r>
            <a:r>
              <a:rPr lang="en-US" b="1" smtClean="0"/>
              <a:t>. </a:t>
            </a:r>
            <a:endParaRPr lang="en-US" smtClean="0"/>
          </a:p>
          <a:p>
            <a:pPr marR="0"/>
            <a:r>
              <a:rPr lang="ar-SA" b="1" smtClean="0">
                <a:ea typeface="Majalla UI"/>
              </a:rPr>
              <a:t>بی‌حسی در نواحی خاصی از بدن</a:t>
            </a:r>
            <a:r>
              <a:rPr lang="en-US" b="1" smtClean="0"/>
              <a:t>. </a:t>
            </a:r>
            <a:endParaRPr lang="en-US" smtClean="0"/>
          </a:p>
          <a:p>
            <a:pPr marR="0"/>
            <a:endParaRPr lang="fa-IR" smtClean="0">
              <a:ea typeface="Majalla UI"/>
            </a:endParaRPr>
          </a:p>
        </p:txBody>
      </p:sp>
      <p:pic>
        <p:nvPicPr>
          <p:cNvPr id="25603" name="Picture 2" descr="http://www.m-ipta.ir/images/newspost_images/thumb_thoracic_compression_fx_anatomy02.jpg"/>
          <p:cNvPicPr>
            <a:picLocks noChangeAspect="1" noChangeArrowheads="1"/>
          </p:cNvPicPr>
          <p:nvPr/>
        </p:nvPicPr>
        <p:blipFill>
          <a:blip r:embed="rId2"/>
          <a:srcRect/>
          <a:stretch>
            <a:fillRect/>
          </a:stretch>
        </p:blipFill>
        <p:spPr bwMode="auto">
          <a:xfrm>
            <a:off x="304800" y="2438400"/>
            <a:ext cx="4114800" cy="4114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ubtitle 2"/>
          <p:cNvSpPr>
            <a:spLocks noGrp="1"/>
          </p:cNvSpPr>
          <p:nvPr>
            <p:ph type="subTitle" idx="1"/>
          </p:nvPr>
        </p:nvSpPr>
        <p:spPr>
          <a:xfrm>
            <a:off x="533400" y="838200"/>
            <a:ext cx="7854950" cy="5334000"/>
          </a:xfrm>
        </p:spPr>
        <p:txBody>
          <a:bodyPr/>
          <a:lstStyle/>
          <a:p>
            <a:pPr marR="0"/>
            <a:r>
              <a:rPr lang="ar-SA" b="1" smtClean="0">
                <a:ea typeface="Majalla UI"/>
              </a:rPr>
              <a:t>عارضه خطرناک شکستگی ستون فقرات عبارت است از آسیب رسیدن به نخاع و اعصاب نخاعی که به علت فشار قطعات شکسته استخوان یا به علت دررفتگی مهره‌ها و یا خونریزی ایجاد می‌شود. آسیب نخاعی و اعصاب آن سبب اختلالات حسی و حرکتی و فلج در قسمت زیر ناحیه آسیب دیده می‌شود</a:t>
            </a:r>
            <a:r>
              <a:rPr lang="en-US" b="1" smtClean="0"/>
              <a:t>. </a:t>
            </a:r>
            <a:endParaRPr lang="en-US" smtClean="0"/>
          </a:p>
        </p:txBody>
      </p:sp>
      <p:pic>
        <p:nvPicPr>
          <p:cNvPr id="26627" name="Picture 2" descr="http://www.dorlingkindersley-uk.co.uk/static/clipart/uk/dk/exp_humanbody/exp_human045.jpg"/>
          <p:cNvPicPr>
            <a:picLocks noChangeAspect="1" noChangeArrowheads="1"/>
          </p:cNvPicPr>
          <p:nvPr/>
        </p:nvPicPr>
        <p:blipFill>
          <a:blip r:embed="rId2"/>
          <a:srcRect/>
          <a:stretch>
            <a:fillRect/>
          </a:stretch>
        </p:blipFill>
        <p:spPr bwMode="auto">
          <a:xfrm>
            <a:off x="533400" y="2590800"/>
            <a:ext cx="3033713" cy="3962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ubtitle 2"/>
          <p:cNvSpPr>
            <a:spLocks noGrp="1"/>
          </p:cNvSpPr>
          <p:nvPr>
            <p:ph type="subTitle" idx="1"/>
          </p:nvPr>
        </p:nvSpPr>
        <p:spPr>
          <a:xfrm>
            <a:off x="533400" y="990600"/>
            <a:ext cx="7854950" cy="5334000"/>
          </a:xfrm>
        </p:spPr>
        <p:txBody>
          <a:bodyPr/>
          <a:lstStyle/>
          <a:p>
            <a:pPr marR="0"/>
            <a:r>
              <a:rPr lang="ar-SA" b="1" smtClean="0">
                <a:ea typeface="Majalla UI"/>
              </a:rPr>
              <a:t>برای اطمینان از شکستگی مهره‌ها، وسیله‌ای نوک تیز را به آرامی به کف پاها می‌کشیم، در صورتیکه مصدوم عکس‌العملی نشان ندهد و حرکت شیئ را در هیچکدام از پاهایش حس نکند، دلیل آسیب به اعصاب کمر است. </a:t>
            </a:r>
            <a:endParaRPr lang="en-US" smtClean="0"/>
          </a:p>
        </p:txBody>
      </p:sp>
      <p:pic>
        <p:nvPicPr>
          <p:cNvPr id="27651" name="Picture 2" descr="http://i33.tinypic.com/ir5mhk.jpg"/>
          <p:cNvPicPr>
            <a:picLocks noChangeAspect="1" noChangeArrowheads="1"/>
          </p:cNvPicPr>
          <p:nvPr/>
        </p:nvPicPr>
        <p:blipFill>
          <a:blip r:embed="rId2"/>
          <a:srcRect/>
          <a:stretch>
            <a:fillRect/>
          </a:stretch>
        </p:blipFill>
        <p:spPr bwMode="auto">
          <a:xfrm>
            <a:off x="609600" y="3124200"/>
            <a:ext cx="2743200" cy="2743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ubtitle 2"/>
          <p:cNvSpPr>
            <a:spLocks noGrp="1"/>
          </p:cNvSpPr>
          <p:nvPr>
            <p:ph type="subTitle" idx="1"/>
          </p:nvPr>
        </p:nvSpPr>
        <p:spPr>
          <a:xfrm>
            <a:off x="533400" y="838200"/>
            <a:ext cx="7854950" cy="5334000"/>
          </a:xfrm>
        </p:spPr>
        <p:txBody>
          <a:bodyPr/>
          <a:lstStyle/>
          <a:p>
            <a:pPr marR="0"/>
            <a:r>
              <a:rPr lang="ar-SA" b="1" smtClean="0">
                <a:ea typeface="Majalla UI"/>
              </a:rPr>
              <a:t>برای اطمینان از شکستگی مهره‌های گردن ، همین را در مورد دستهای او انجام می‌دهیم، عدم حس شیئ ، دلیل قطع شدن و آسیب نخاعی و صدمه اعصاب در ناحیه گردن است.</a:t>
            </a:r>
            <a:endParaRPr lang="en-US" smtClean="0"/>
          </a:p>
          <a:p>
            <a:pPr marR="0"/>
            <a:r>
              <a:rPr lang="ar-SA" b="1" smtClean="0">
                <a:ea typeface="Majalla UI"/>
              </a:rPr>
              <a:t>در صورت قطع نخاع بوسیله قطعه شکسته مهره ، نخاع هیچوقت ترمیم نخواهد شد و مصدوم تا آخر عمر از سطح شکستگی به پایین فلج خواهد شد</a:t>
            </a:r>
            <a:r>
              <a:rPr lang="en-US" b="1" smtClean="0"/>
              <a:t>. </a:t>
            </a:r>
            <a:r>
              <a:rPr lang="ar-SA" b="1" smtClean="0">
                <a:ea typeface="Majalla UI"/>
              </a:rPr>
              <a:t>بنابراین روش برخورد اولیه با مصدوم خیلی حیاتی است</a:t>
            </a:r>
            <a:r>
              <a:rPr lang="en-US" b="1" smtClean="0"/>
              <a:t>. </a:t>
            </a:r>
            <a:endParaRPr lang="en-US" smtClean="0"/>
          </a:p>
        </p:txBody>
      </p:sp>
      <p:pic>
        <p:nvPicPr>
          <p:cNvPr id="28675" name="Picture 2" descr="http://aftab.ir/articles/health_therapy/illness/images/bfbeb33dd5efd61d02f64ed1a82bbc76.jpg"/>
          <p:cNvPicPr>
            <a:picLocks noChangeAspect="1" noChangeArrowheads="1"/>
          </p:cNvPicPr>
          <p:nvPr/>
        </p:nvPicPr>
        <p:blipFill>
          <a:blip r:embed="rId2"/>
          <a:srcRect/>
          <a:stretch>
            <a:fillRect/>
          </a:stretch>
        </p:blipFill>
        <p:spPr bwMode="auto">
          <a:xfrm>
            <a:off x="838200" y="3581400"/>
            <a:ext cx="2857500" cy="2762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ubtitle 2"/>
          <p:cNvSpPr>
            <a:spLocks noGrp="1"/>
          </p:cNvSpPr>
          <p:nvPr>
            <p:ph type="subTitle" idx="1"/>
          </p:nvPr>
        </p:nvSpPr>
        <p:spPr>
          <a:xfrm>
            <a:off x="533400" y="838200"/>
            <a:ext cx="7854950" cy="5562600"/>
          </a:xfrm>
        </p:spPr>
        <p:txBody>
          <a:bodyPr/>
          <a:lstStyle/>
          <a:p>
            <a:pPr marR="0"/>
            <a:r>
              <a:rPr lang="ar-SA" b="1" smtClean="0">
                <a:ea typeface="Majalla UI"/>
              </a:rPr>
              <a:t>مصدوم را در وضعیت خوابیده و بی‌حرکت قرار دهید</a:t>
            </a:r>
            <a:r>
              <a:rPr lang="en-US" b="1" smtClean="0"/>
              <a:t>. </a:t>
            </a:r>
            <a:endParaRPr lang="en-US" smtClean="0"/>
          </a:p>
          <a:p>
            <a:pPr marR="0"/>
            <a:r>
              <a:rPr lang="ar-SA" b="1" smtClean="0">
                <a:ea typeface="Majalla UI"/>
              </a:rPr>
              <a:t>مصدوم را گرم نگه دارید</a:t>
            </a:r>
            <a:r>
              <a:rPr lang="en-US" b="1" smtClean="0"/>
              <a:t>. </a:t>
            </a:r>
            <a:endParaRPr lang="en-US" smtClean="0"/>
          </a:p>
          <a:p>
            <a:pPr marR="0"/>
            <a:r>
              <a:rPr lang="ar-SA" b="1" smtClean="0">
                <a:ea typeface="Majalla UI"/>
              </a:rPr>
              <a:t>هرگاه شکستگی از ناحیه گردن به پایین ستون فقرات باشد، جهت بیحرکت نمودن ستون فقرات از آتل تمام قد استفاده نمایید</a:t>
            </a:r>
            <a:r>
              <a:rPr lang="en-US" b="1" smtClean="0"/>
              <a:t>. </a:t>
            </a:r>
            <a:endParaRPr lang="en-US" smtClean="0"/>
          </a:p>
          <a:p>
            <a:pPr marR="0"/>
            <a:r>
              <a:rPr lang="ar-SA" b="1" smtClean="0">
                <a:ea typeface="Majalla UI"/>
              </a:rPr>
              <a:t>وسط پاها را تا بالا پنبه یا پد بگذارید و با بانداژ پاها را در قسمتهای مختلف محکم ببندید</a:t>
            </a:r>
            <a:r>
              <a:rPr lang="en-US" b="1" smtClean="0"/>
              <a:t>. </a:t>
            </a:r>
            <a:endParaRPr lang="en-US" smtClean="0"/>
          </a:p>
          <a:p>
            <a:pPr marR="0"/>
            <a:r>
              <a:rPr lang="ar-SA" b="1" smtClean="0">
                <a:ea typeface="Majalla UI"/>
              </a:rPr>
              <a:t>با بانداژ پهن ، زانوها و رانها را محکم نمایید</a:t>
            </a:r>
            <a:r>
              <a:rPr lang="en-US" b="1" smtClean="0"/>
              <a:t>. </a:t>
            </a:r>
            <a:endParaRPr lang="en-US" smtClean="0"/>
          </a:p>
          <a:p>
            <a:pPr marR="0"/>
            <a:endParaRPr lang="fa-IR" smtClean="0">
              <a:ea typeface="Majalla UI"/>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ubtitle 2"/>
          <p:cNvSpPr>
            <a:spLocks noGrp="1"/>
          </p:cNvSpPr>
          <p:nvPr>
            <p:ph type="subTitle" idx="1"/>
          </p:nvPr>
        </p:nvSpPr>
        <p:spPr>
          <a:xfrm>
            <a:off x="533400" y="838200"/>
            <a:ext cx="7854950" cy="5562600"/>
          </a:xfrm>
        </p:spPr>
        <p:txBody>
          <a:bodyPr/>
          <a:lstStyle/>
          <a:p>
            <a:pPr marR="0"/>
            <a:r>
              <a:rPr lang="ar-SA" b="1" smtClean="0">
                <a:ea typeface="Majalla UI"/>
              </a:rPr>
              <a:t>مصدوم را حداقل 4 نفره حدود 20 سانتیمتر از روی زمین بلند کنید و روی آتل تمام قد قرار دهید</a:t>
            </a:r>
            <a:r>
              <a:rPr lang="en-US" b="1" smtClean="0"/>
              <a:t>. </a:t>
            </a:r>
            <a:endParaRPr lang="en-US" smtClean="0"/>
          </a:p>
          <a:p>
            <a:pPr marR="0"/>
            <a:r>
              <a:rPr lang="ar-SA" b="1" smtClean="0">
                <a:ea typeface="Majalla UI"/>
              </a:rPr>
              <a:t>نقاط گود بدن را با پنبه یا پارچه پر کنید و بوسیله باند ، بدن را به آتل محکم ببندید</a:t>
            </a:r>
            <a:r>
              <a:rPr lang="en-US" b="1" smtClean="0"/>
              <a:t>. </a:t>
            </a:r>
            <a:endParaRPr lang="en-US" smtClean="0"/>
          </a:p>
          <a:p>
            <a:pPr marR="0"/>
            <a:r>
              <a:rPr lang="ar-SA" b="1" smtClean="0">
                <a:ea typeface="Majalla UI"/>
              </a:rPr>
              <a:t>بیمار را توسط برانکارد سفت و محکم در وضعیتی که راه تنفس او باز باشد به مراکز درمانی انتقال دهید</a:t>
            </a:r>
            <a:r>
              <a:rPr lang="en-US" b="1" smtClean="0"/>
              <a:t>. </a:t>
            </a:r>
            <a:endParaRPr lang="en-US" smtClean="0"/>
          </a:p>
          <a:p>
            <a:pPr marR="0"/>
            <a:endParaRPr lang="fa-IR" smtClean="0">
              <a:ea typeface="Majalla UI"/>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ubtitle 2"/>
          <p:cNvSpPr>
            <a:spLocks noGrp="1"/>
          </p:cNvSpPr>
          <p:nvPr>
            <p:ph type="subTitle" idx="1"/>
          </p:nvPr>
        </p:nvSpPr>
        <p:spPr>
          <a:xfrm>
            <a:off x="533400" y="838200"/>
            <a:ext cx="7854950" cy="4800600"/>
          </a:xfrm>
        </p:spPr>
        <p:txBody>
          <a:bodyPr/>
          <a:lstStyle/>
          <a:p>
            <a:pPr marR="0"/>
            <a:r>
              <a:rPr lang="ar-SA" b="1" smtClean="0">
                <a:solidFill>
                  <a:srgbClr val="FFC000"/>
                </a:solidFill>
                <a:ea typeface="Majalla UI"/>
              </a:rPr>
              <a:t>کمکهای اولیه</a:t>
            </a:r>
            <a:r>
              <a:rPr lang="en-US" b="1" smtClean="0">
                <a:solidFill>
                  <a:srgbClr val="FFC000"/>
                </a:solidFill>
              </a:rPr>
              <a:t>  </a:t>
            </a:r>
            <a:r>
              <a:rPr lang="fa-IR" b="1" smtClean="0">
                <a:solidFill>
                  <a:srgbClr val="FFC000"/>
                </a:solidFill>
                <a:ea typeface="Majalla UI"/>
              </a:rPr>
              <a:t> در شكستگي لگن خاصره</a:t>
            </a:r>
            <a:endParaRPr lang="en-US" b="1" smtClean="0">
              <a:solidFill>
                <a:srgbClr val="FFC000"/>
              </a:solidFill>
            </a:endParaRPr>
          </a:p>
          <a:p>
            <a:pPr marR="0"/>
            <a:r>
              <a:rPr lang="ar-SA" b="1" smtClean="0">
                <a:ea typeface="Majalla UI"/>
              </a:rPr>
              <a:t>مصدوم را به پشت بخوابایند به طوری که پاهایش کشیده باشد و یا اگر برای مصدوم راحتتر است کمی پای او را خم کنید و یک پتوی تا شده زیر زانوهایش قرار دهید</a:t>
            </a:r>
            <a:r>
              <a:rPr lang="en-US" b="1" smtClean="0"/>
              <a:t>. </a:t>
            </a:r>
            <a:endParaRPr lang="en-US" smtClean="0"/>
          </a:p>
          <a:p>
            <a:pPr marR="0"/>
            <a:r>
              <a:rPr lang="ar-SA" b="1" smtClean="0">
                <a:ea typeface="Majalla UI"/>
              </a:rPr>
              <a:t>اگر مصدوم میل به دفع ادرار داشت، با این کار مخالفت کنید زیرا ادرار ممکن است به بافتها راه پیدا کند</a:t>
            </a:r>
            <a:r>
              <a:rPr lang="en-US" b="1" smtClean="0"/>
              <a:t>. </a:t>
            </a:r>
            <a:endParaRPr lang="en-US" smtClean="0"/>
          </a:p>
          <a:p>
            <a:pPr marR="0"/>
            <a:r>
              <a:rPr lang="ar-SA" b="1" smtClean="0">
                <a:ea typeface="Majalla UI"/>
              </a:rPr>
              <a:t>دو باند پهن ، دور لگن خاصره ببندید:اول باند پایینی ، بطوری که نیمی از باند دوم روی نیمی از باند اول را بپوشاند. آن گاه آن را در پهلوی قسمت سالم گره بزنید و به اندازه کافی بالشتک نرم یا پنبه بین زانوها و قوزکهای پا بگذارید</a:t>
            </a:r>
            <a:r>
              <a:rPr lang="en-US" b="1" smtClean="0"/>
              <a:t>. </a:t>
            </a:r>
            <a:endParaRPr lang="en-US" smtClean="0"/>
          </a:p>
          <a:p>
            <a:pPr marR="0"/>
            <a:endParaRPr lang="fa-IR" smtClean="0">
              <a:ea typeface="Majalla UI"/>
            </a:endParaRPr>
          </a:p>
        </p:txBody>
      </p:sp>
      <p:pic>
        <p:nvPicPr>
          <p:cNvPr id="31747" name="Picture 2" descr="http://shc.sums.ac.ir/22.jpg"/>
          <p:cNvPicPr>
            <a:picLocks noChangeAspect="1" noChangeArrowheads="1"/>
          </p:cNvPicPr>
          <p:nvPr/>
        </p:nvPicPr>
        <p:blipFill>
          <a:blip r:embed="rId2"/>
          <a:srcRect/>
          <a:stretch>
            <a:fillRect/>
          </a:stretch>
        </p:blipFill>
        <p:spPr bwMode="auto">
          <a:xfrm>
            <a:off x="304800" y="4724400"/>
            <a:ext cx="1905000" cy="18938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ubtitle 2"/>
          <p:cNvSpPr>
            <a:spLocks noGrp="1"/>
          </p:cNvSpPr>
          <p:nvPr>
            <p:ph type="subTitle" idx="1"/>
          </p:nvPr>
        </p:nvSpPr>
        <p:spPr>
          <a:xfrm>
            <a:off x="685800" y="304800"/>
            <a:ext cx="7854950" cy="4800600"/>
          </a:xfrm>
        </p:spPr>
        <p:txBody>
          <a:bodyPr/>
          <a:lstStyle/>
          <a:p>
            <a:pPr marR="0"/>
            <a:r>
              <a:rPr lang="ar-SA" b="1" smtClean="0">
                <a:ea typeface="Majalla UI"/>
              </a:rPr>
              <a:t>کمکهای اولیه</a:t>
            </a:r>
            <a:r>
              <a:rPr lang="en-US" b="1" smtClean="0"/>
              <a:t>  </a:t>
            </a:r>
            <a:r>
              <a:rPr lang="fa-IR" b="1" smtClean="0">
                <a:ea typeface="Majalla UI"/>
              </a:rPr>
              <a:t> در شكستگي لگن خاصره</a:t>
            </a:r>
            <a:endParaRPr lang="en-US" b="1" smtClean="0"/>
          </a:p>
          <a:p>
            <a:pPr marR="0"/>
            <a:endParaRPr lang="en-US" smtClean="0"/>
          </a:p>
          <a:p>
            <a:pPr marR="0"/>
            <a:r>
              <a:rPr lang="ar-SA" b="1" smtClean="0">
                <a:ea typeface="Majalla UI"/>
              </a:rPr>
              <a:t>دور قوزک پا را به شکل هشت لاتین باند پیچی نمایید و یک باند دور زانوها ببندید و آن را در طرف سالم گره بزنید</a:t>
            </a:r>
            <a:r>
              <a:rPr lang="en-US" b="1" smtClean="0"/>
              <a:t>. </a:t>
            </a:r>
            <a:endParaRPr lang="en-US" smtClean="0"/>
          </a:p>
          <a:p>
            <a:pPr marR="0"/>
            <a:r>
              <a:rPr lang="ar-SA" b="1" smtClean="0">
                <a:ea typeface="Majalla UI"/>
              </a:rPr>
              <a:t>از یک آتل که از ناحیه کمر تا زیر زانوها را در بر بگیرد، استفاده کنید و نقاط گود بدن را پنبه و یا پارچه گذاشته ،آتل‌بندی کنید</a:t>
            </a:r>
            <a:r>
              <a:rPr lang="en-US" b="1" smtClean="0"/>
              <a:t>. </a:t>
            </a:r>
            <a:endParaRPr lang="en-US" smtClean="0"/>
          </a:p>
          <a:p>
            <a:pPr marR="0"/>
            <a:r>
              <a:rPr lang="ar-SA" b="1" smtClean="0">
                <a:ea typeface="Majalla UI"/>
              </a:rPr>
              <a:t>جهت جلوگیری از خطر بروز شوک به مصدوم سرم وصل کنید و در صورت بروز </a:t>
            </a:r>
            <a:r>
              <a:rPr lang="ar-SA" b="1" smtClean="0">
                <a:ea typeface="Majalla UI"/>
                <a:hlinkClick r:id="rId2" tooltip="شوک"/>
              </a:rPr>
              <a:t>شوک</a:t>
            </a:r>
            <a:r>
              <a:rPr lang="en-US" b="1" smtClean="0"/>
              <a:t> </a:t>
            </a:r>
            <a:r>
              <a:rPr lang="ar-SA" b="1" smtClean="0">
                <a:ea typeface="Majalla UI"/>
              </a:rPr>
              <a:t>اقدامات لازم را انجام دهید</a:t>
            </a:r>
            <a:r>
              <a:rPr lang="en-US" b="1" smtClean="0"/>
              <a:t>. </a:t>
            </a:r>
            <a:endParaRPr lang="en-US" smtClean="0"/>
          </a:p>
          <a:p>
            <a:pPr marR="0"/>
            <a:r>
              <a:rPr lang="ar-SA" b="1" smtClean="0">
                <a:ea typeface="Majalla UI"/>
              </a:rPr>
              <a:t>مصدوم را با حداقل حرکت با برانکارد به بیمارستان منتقل نمایید</a:t>
            </a:r>
            <a:r>
              <a:rPr lang="en-US" b="1" smtClean="0"/>
              <a:t>. </a:t>
            </a:r>
            <a:endParaRPr lang="en-US" smtClean="0"/>
          </a:p>
          <a:p>
            <a:pPr marR="0"/>
            <a:endParaRPr lang="fa-IR" smtClean="0">
              <a:ea typeface="Majalla UI"/>
            </a:endParaRPr>
          </a:p>
        </p:txBody>
      </p:sp>
      <p:pic>
        <p:nvPicPr>
          <p:cNvPr id="32771" name="Picture 2" descr="http://chestofbooks.com/health/body/massage/Margaret-D-Palmer/Lessons-on-Massage/images/fig-117-Fractured-Leg-Bandaged-to-Back-Splint.png"/>
          <p:cNvPicPr>
            <a:picLocks noChangeAspect="1" noChangeArrowheads="1"/>
          </p:cNvPicPr>
          <p:nvPr/>
        </p:nvPicPr>
        <p:blipFill>
          <a:blip r:embed="rId3"/>
          <a:srcRect/>
          <a:stretch>
            <a:fillRect/>
          </a:stretch>
        </p:blipFill>
        <p:spPr bwMode="auto">
          <a:xfrm>
            <a:off x="3352800" y="4419600"/>
            <a:ext cx="4267200" cy="20113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ubtitle 2"/>
          <p:cNvSpPr>
            <a:spLocks noGrp="1"/>
          </p:cNvSpPr>
          <p:nvPr>
            <p:ph type="subTitle" idx="1"/>
          </p:nvPr>
        </p:nvSpPr>
        <p:spPr>
          <a:xfrm>
            <a:off x="533400" y="685800"/>
            <a:ext cx="7924800" cy="5638800"/>
          </a:xfrm>
        </p:spPr>
        <p:txBody>
          <a:bodyPr/>
          <a:lstStyle/>
          <a:p>
            <a:pPr marR="0"/>
            <a:r>
              <a:rPr lang="ar-SA" b="1" smtClean="0">
                <a:ea typeface="Majalla UI"/>
              </a:rPr>
              <a:t>وسایل موردنیاز برای پانسمان </a:t>
            </a:r>
            <a:endParaRPr lang="en-US" b="1" smtClean="0"/>
          </a:p>
          <a:p>
            <a:pPr marR="0"/>
            <a:r>
              <a:rPr lang="ar-SA" b="1" smtClean="0">
                <a:ea typeface="Majalla UI"/>
              </a:rPr>
              <a:t>گاز یا تنزیب استریل ، پنبه استریل ، پد (از لایه‌هایی از پنبه و گاز یا پارچه دیگری که قدرت جذب ترشحات را دارد، تشکیل شده است) باند نواری و چسب ، قیچی ، پنس و مواد ضد عفونی کننده</a:t>
            </a:r>
            <a:r>
              <a:rPr lang="en-US" b="1" smtClean="0"/>
              <a:t>. </a:t>
            </a:r>
            <a:r>
              <a:rPr lang="ar-SA" b="1" smtClean="0">
                <a:ea typeface="Majalla UI"/>
              </a:rPr>
              <a:t>به جای گاز می‌توان از پارچه خانگی تمیز و غیر پرز دار استفاده کرد. ولی مواد پرز دار و کرکدار (مثلا پنبه) ، نباید مستقیم روی زخم گذاشته شود چون رشته‌ها ممکن است به داخل زخم نفوذ کنند. کلیه وسایل پانسمان حدالامکان بلاید استریل باشد. بعضی از وسایل را می‌توان بوسیله جوشاندن در آب به مدت 10 تا 20 دقیقیه از زمان شروع جوش استریل کرده و یا لوازم فلزی را بوسیله شعله آتش می‌توان ضدعفونی کرد. برای ضدعفونی پارچه‌های که در دسترس است می‌توان با اطو کشیدن کار استریل کردن را انجام داد</a:t>
            </a:r>
            <a:r>
              <a:rPr lang="en-US" b="1" smtClean="0"/>
              <a:t>. </a:t>
            </a:r>
            <a:endParaRPr lang="en-US" smtClean="0"/>
          </a:p>
          <a:p>
            <a:pPr marR="0"/>
            <a:endParaRPr lang="fa-IR" smtClean="0">
              <a:ea typeface="Majalla UI"/>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ubtitle 2"/>
          <p:cNvSpPr>
            <a:spLocks noGrp="1"/>
          </p:cNvSpPr>
          <p:nvPr>
            <p:ph type="subTitle" idx="1"/>
          </p:nvPr>
        </p:nvSpPr>
        <p:spPr>
          <a:xfrm>
            <a:off x="533400" y="381000"/>
            <a:ext cx="7924800" cy="6019800"/>
          </a:xfrm>
        </p:spPr>
        <p:txBody>
          <a:bodyPr/>
          <a:lstStyle/>
          <a:p>
            <a:pPr marR="0"/>
            <a:r>
              <a:rPr lang="ar-SA" b="1" smtClean="0">
                <a:ea typeface="Majalla UI"/>
              </a:rPr>
              <a:t>قاعده عمومی پانسمان و طرز انجام کار</a:t>
            </a:r>
            <a:r>
              <a:rPr lang="en-US" b="1" smtClean="0"/>
              <a:t> </a:t>
            </a:r>
          </a:p>
          <a:p>
            <a:pPr marR="0"/>
            <a:r>
              <a:rPr lang="ar-SA" b="1" smtClean="0">
                <a:ea typeface="Majalla UI"/>
              </a:rPr>
              <a:t>قبل از شروع پانسمان ابتدا باید دستها و زیر ناخن ها را با آب و صابون شستشو داد. و پس از آن درصورت امکان ، کمی الکل سفید به دستها مالید. هنگام پانسمان از سرفه و عطسه بر رویزخم و یا صحبت کردن جلوگیری کنید</a:t>
            </a:r>
            <a:r>
              <a:rPr lang="en-US" b="1" smtClean="0"/>
              <a:t>. </a:t>
            </a:r>
            <a:endParaRPr lang="en-US" smtClean="0"/>
          </a:p>
          <a:p>
            <a:pPr marR="0"/>
            <a:r>
              <a:rPr lang="ar-SA" b="1" smtClean="0">
                <a:ea typeface="Majalla UI"/>
              </a:rPr>
              <a:t>برای ضد عفونی کردن زخم از بتادین استفاده کنید. در مورد زخمهای آلوده قبل از ضدعفونی باید شستشوی زخم با سرم شستشو و در صورت نبود، با آب معمولی یا آب نمک (محلول را می‌توان با 9 گرم نمک باضافه 1 لیتر آب جوشیده تهیه کرد) انجام شود</a:t>
            </a:r>
            <a:r>
              <a:rPr lang="en-US" b="1" smtClean="0"/>
              <a:t>. </a:t>
            </a:r>
            <a:endParaRPr lang="en-US" smtClean="0"/>
          </a:p>
          <a:p>
            <a:pPr marR="0"/>
            <a:r>
              <a:rPr lang="ar-SA" b="1" smtClean="0">
                <a:ea typeface="Majalla UI"/>
              </a:rPr>
              <a:t>در ضدعفونی زخم ، پنبه آغشته به بتادین از مرکز به سمت خارج به صورت دورانی کشیده شود و پنبه‌ای که به اطراف زخم کشیده می‌شود نباید دوباره بر روی زخم مالیده شود</a:t>
            </a:r>
            <a:r>
              <a:rPr lang="en-US" b="1" smtClean="0"/>
              <a:t>. </a:t>
            </a:r>
            <a:endParaRPr lang="en-US" smtClean="0"/>
          </a:p>
        </p:txBody>
      </p:sp>
      <p:pic>
        <p:nvPicPr>
          <p:cNvPr id="9219" name="Picture 2" descr="http://www.adc.ir/UploadedFiles/PFiles/68967ba3f2bc4d0.jpg"/>
          <p:cNvPicPr>
            <a:picLocks noChangeAspect="1" noChangeArrowheads="1"/>
          </p:cNvPicPr>
          <p:nvPr/>
        </p:nvPicPr>
        <p:blipFill>
          <a:blip r:embed="rId2"/>
          <a:srcRect/>
          <a:stretch>
            <a:fillRect/>
          </a:stretch>
        </p:blipFill>
        <p:spPr bwMode="auto">
          <a:xfrm>
            <a:off x="381000" y="5086350"/>
            <a:ext cx="2189163" cy="17716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ubtitle 2"/>
          <p:cNvSpPr>
            <a:spLocks noGrp="1"/>
          </p:cNvSpPr>
          <p:nvPr>
            <p:ph type="subTitle" idx="1"/>
          </p:nvPr>
        </p:nvSpPr>
        <p:spPr>
          <a:xfrm>
            <a:off x="533400" y="381000"/>
            <a:ext cx="7924800" cy="6019800"/>
          </a:xfrm>
        </p:spPr>
        <p:txBody>
          <a:bodyPr/>
          <a:lstStyle/>
          <a:p>
            <a:pPr marR="0"/>
            <a:r>
              <a:rPr lang="ar-SA" b="1" smtClean="0">
                <a:ea typeface="Majalla UI"/>
              </a:rPr>
              <a:t>قاعده عمومی پانسمان و طرز انجام کار</a:t>
            </a:r>
            <a:r>
              <a:rPr lang="en-US" b="1" smtClean="0"/>
              <a:t> </a:t>
            </a:r>
          </a:p>
          <a:p>
            <a:pPr marR="0"/>
            <a:r>
              <a:rPr lang="ar-SA" b="1" smtClean="0">
                <a:ea typeface="Majalla UI"/>
              </a:rPr>
              <a:t>پانسمان باید به اندازه‌ای باشد که کاملا زخم و اطراف آنرا بپوشاند</a:t>
            </a:r>
            <a:r>
              <a:rPr lang="en-US" b="1" smtClean="0"/>
              <a:t>. </a:t>
            </a:r>
            <a:endParaRPr lang="en-US" smtClean="0"/>
          </a:p>
          <a:p>
            <a:pPr marR="0"/>
            <a:r>
              <a:rPr lang="ar-SA" b="1" smtClean="0">
                <a:ea typeface="Majalla UI"/>
              </a:rPr>
              <a:t>و پانسمان باید جذب کننده باشد، چون اگر عرق پوست نتواند بخار شود پوست اطراف زخم مرطوب خواهد ماند و محیط مناسبی برای رشد باکتریها بوجود می‌آید که از بهبود زخم جلوگیری کرده و یا به تعویق می‌اندازد</a:t>
            </a:r>
            <a:r>
              <a:rPr lang="en-US" b="1" smtClean="0"/>
              <a:t>. </a:t>
            </a:r>
            <a:endParaRPr lang="en-US" smtClean="0"/>
          </a:p>
          <a:p>
            <a:pPr marR="0"/>
            <a:r>
              <a:rPr lang="ar-SA" b="1" smtClean="0">
                <a:ea typeface="Majalla UI"/>
              </a:rPr>
              <a:t>بانداژ را نباید بیش از حد شل یا سفت بست</a:t>
            </a:r>
            <a:r>
              <a:rPr lang="en-US" b="1" smtClean="0"/>
              <a:t>. </a:t>
            </a:r>
            <a:endParaRPr lang="en-US" smtClean="0"/>
          </a:p>
          <a:p>
            <a:pPr marR="0"/>
            <a:r>
              <a:rPr lang="ar-SA" b="1" smtClean="0">
                <a:ea typeface="Majalla UI"/>
              </a:rPr>
              <a:t>نوک انگشتان دستها و پاها را باید باز گذاشت (برای بررسی آگاهی از خونرسانی نوک انگشتان) </a:t>
            </a:r>
            <a:endParaRPr lang="fa-IR" smtClean="0">
              <a:ea typeface="Majalla UI"/>
            </a:endParaRPr>
          </a:p>
        </p:txBody>
      </p:sp>
      <p:pic>
        <p:nvPicPr>
          <p:cNvPr id="10243" name="Picture 2" descr="2sterile_dressings-s12"/>
          <p:cNvPicPr>
            <a:picLocks noChangeAspect="1" noChangeArrowheads="1"/>
          </p:cNvPicPr>
          <p:nvPr/>
        </p:nvPicPr>
        <p:blipFill>
          <a:blip r:embed="rId2"/>
          <a:srcRect/>
          <a:stretch>
            <a:fillRect/>
          </a:stretch>
        </p:blipFill>
        <p:spPr bwMode="auto">
          <a:xfrm>
            <a:off x="838200" y="4724400"/>
            <a:ext cx="2000250" cy="1333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ubtitle 2"/>
          <p:cNvSpPr>
            <a:spLocks noGrp="1"/>
          </p:cNvSpPr>
          <p:nvPr>
            <p:ph type="subTitle" idx="1"/>
          </p:nvPr>
        </p:nvSpPr>
        <p:spPr>
          <a:xfrm>
            <a:off x="533400" y="533400"/>
            <a:ext cx="7854950" cy="4448175"/>
          </a:xfrm>
        </p:spPr>
        <p:txBody>
          <a:bodyPr/>
          <a:lstStyle/>
          <a:p>
            <a:pPr marR="0"/>
            <a:r>
              <a:rPr lang="ar-SA" b="1" smtClean="0">
                <a:ea typeface="Majalla UI"/>
              </a:rPr>
              <a:t>پانسمان فشاری</a:t>
            </a:r>
            <a:r>
              <a:rPr lang="en-US" b="1" smtClean="0"/>
              <a:t> </a:t>
            </a:r>
          </a:p>
          <a:p>
            <a:pPr marR="0"/>
            <a:r>
              <a:rPr lang="ar-SA" b="1" smtClean="0">
                <a:ea typeface="Majalla UI"/>
              </a:rPr>
              <a:t>در بریدگیهایی که خونریزی شدید دارند می‌توانیم با استفاده از پانسمان فشاری خونریزی را بند بیاوریم پانسمان فشاری عبارتست از قرار دادن یک گاز استریل (یا پارچه) بر روی زخم و استفاده از چسب به شکلی که گاز کاملا بر روی زخم فشرده شود و سبب بند آمدن خون شود</a:t>
            </a:r>
            <a:r>
              <a:rPr lang="en-US" b="1" smtClean="0"/>
              <a:t>. </a:t>
            </a:r>
            <a:endParaRPr lang="en-US" smtClean="0"/>
          </a:p>
          <a:p>
            <a:pPr marR="0"/>
            <a:endParaRPr lang="fa-IR" smtClean="0">
              <a:ea typeface="Majalla UI"/>
            </a:endParaRPr>
          </a:p>
        </p:txBody>
      </p:sp>
      <p:pic>
        <p:nvPicPr>
          <p:cNvPr id="11267" name="Picture 2" descr="http://daneshnameh.roshd.ir/mavara/img/daneshnameh_up/6/64/7-32.jpg"/>
          <p:cNvPicPr>
            <a:picLocks noChangeAspect="1" noChangeArrowheads="1"/>
          </p:cNvPicPr>
          <p:nvPr/>
        </p:nvPicPr>
        <p:blipFill>
          <a:blip r:embed="rId2"/>
          <a:srcRect/>
          <a:stretch>
            <a:fillRect/>
          </a:stretch>
        </p:blipFill>
        <p:spPr bwMode="auto">
          <a:xfrm>
            <a:off x="838200" y="3733800"/>
            <a:ext cx="2743200" cy="2743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ubtitle 2"/>
          <p:cNvSpPr>
            <a:spLocks noGrp="1"/>
          </p:cNvSpPr>
          <p:nvPr>
            <p:ph type="subTitle" idx="1"/>
          </p:nvPr>
        </p:nvSpPr>
        <p:spPr>
          <a:xfrm>
            <a:off x="533400" y="1066800"/>
            <a:ext cx="7854950" cy="3914775"/>
          </a:xfrm>
        </p:spPr>
        <p:txBody>
          <a:bodyPr/>
          <a:lstStyle/>
          <a:p>
            <a:pPr marR="0"/>
            <a:r>
              <a:rPr lang="ar-SA" b="1" smtClean="0">
                <a:ea typeface="Majalla UI"/>
              </a:rPr>
              <a:t>پانسمان باز</a:t>
            </a:r>
            <a:r>
              <a:rPr lang="en-US" b="1" smtClean="0"/>
              <a:t> </a:t>
            </a:r>
          </a:p>
          <a:p>
            <a:pPr marR="0"/>
            <a:r>
              <a:rPr lang="ar-SA" b="1" smtClean="0">
                <a:ea typeface="Majalla UI"/>
              </a:rPr>
              <a:t>در زخمهایی مانند </a:t>
            </a:r>
            <a:r>
              <a:rPr lang="ar-SA" b="1" u="sng" smtClean="0">
                <a:ea typeface="Majalla UI"/>
                <a:hlinkClick r:id="rId2" tooltip="سوختگی"/>
              </a:rPr>
              <a:t>زخم سوختگی</a:t>
            </a:r>
            <a:r>
              <a:rPr lang="en-US" b="1" smtClean="0"/>
              <a:t> </a:t>
            </a:r>
            <a:r>
              <a:rPr lang="ar-SA" b="1" smtClean="0">
                <a:ea typeface="Majalla UI"/>
              </a:rPr>
              <a:t>و … پس از شستشوی زخم و استفاده از پماد و داروی مناسب، روی آن پوشیده نمی‌شود پانسمان مرطوب هم به این نوع پانسمان گفته می‌شود</a:t>
            </a:r>
            <a:endParaRPr lang="fa-IR" smtClean="0">
              <a:ea typeface="Majalla UI"/>
            </a:endParaRPr>
          </a:p>
        </p:txBody>
      </p:sp>
      <p:pic>
        <p:nvPicPr>
          <p:cNvPr id="12291" name="Picture 2" descr="http://www.adc.ir/UploadedFiles/PFiles/630a62d29d9f4d5.jpg"/>
          <p:cNvPicPr>
            <a:picLocks noChangeAspect="1" noChangeArrowheads="1"/>
          </p:cNvPicPr>
          <p:nvPr/>
        </p:nvPicPr>
        <p:blipFill>
          <a:blip r:embed="rId3"/>
          <a:srcRect/>
          <a:stretch>
            <a:fillRect/>
          </a:stretch>
        </p:blipFill>
        <p:spPr bwMode="auto">
          <a:xfrm>
            <a:off x="533400" y="3581400"/>
            <a:ext cx="2590800" cy="2590800"/>
          </a:xfrm>
          <a:prstGeom prst="rect">
            <a:avLst/>
          </a:prstGeom>
          <a:noFill/>
          <a:ln w="9525">
            <a:noFill/>
            <a:miter lim="800000"/>
            <a:headEnd/>
            <a:tailEnd/>
          </a:ln>
        </p:spPr>
      </p:pic>
      <p:pic>
        <p:nvPicPr>
          <p:cNvPr id="12292" name="Picture 4" descr="http://www.adc.ir/UploadedFiles/PFiles/163a762d1690422.jpg"/>
          <p:cNvPicPr>
            <a:picLocks noChangeAspect="1" noChangeArrowheads="1"/>
          </p:cNvPicPr>
          <p:nvPr/>
        </p:nvPicPr>
        <p:blipFill>
          <a:blip r:embed="rId4"/>
          <a:srcRect/>
          <a:stretch>
            <a:fillRect/>
          </a:stretch>
        </p:blipFill>
        <p:spPr bwMode="auto">
          <a:xfrm>
            <a:off x="4724400" y="3200400"/>
            <a:ext cx="3238500" cy="3238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fontAlgn="auto">
              <a:spcAft>
                <a:spcPts val="0"/>
              </a:spcAft>
              <a:defRPr/>
            </a:pPr>
            <a:r>
              <a:rPr lang="ar-SA" dirty="0" smtClean="0"/>
              <a:t>شکستگی ها</a:t>
            </a:r>
            <a:r>
              <a:rPr lang="en-US" dirty="0" smtClean="0"/>
              <a:t/>
            </a:r>
            <a:br>
              <a:rPr lang="en-US" dirty="0" smtClean="0"/>
            </a:br>
            <a:endParaRPr lang="fa-IR" dirty="0"/>
          </a:p>
        </p:txBody>
      </p:sp>
      <p:sp>
        <p:nvSpPr>
          <p:cNvPr id="13315" name="Subtitle 2"/>
          <p:cNvSpPr>
            <a:spLocks noGrp="1"/>
          </p:cNvSpPr>
          <p:nvPr>
            <p:ph type="subTitle" idx="1"/>
          </p:nvPr>
        </p:nvSpPr>
        <p:spPr>
          <a:xfrm>
            <a:off x="533400" y="2438400"/>
            <a:ext cx="7854950" cy="2543175"/>
          </a:xfrm>
        </p:spPr>
        <p:txBody>
          <a:bodyPr/>
          <a:lstStyle/>
          <a:p>
            <a:pPr marR="0"/>
            <a:r>
              <a:rPr lang="ar-SA" b="1" smtClean="0">
                <a:ea typeface="Majalla UI"/>
              </a:rPr>
              <a:t>از بین رفتن تداوم استخوانی را که در اثر عوامل مختلف پیش می‌آید را شکستگی گویند. عللی که منجر به شکستگی می شوند عبارتند از: ضربه ، انقباض ناگهانی عضلات و حرکات شدید و سریع و بیماریهای مختلف</a:t>
            </a:r>
            <a:r>
              <a:rPr lang="en-US" b="1" smtClean="0"/>
              <a:t>.</a:t>
            </a:r>
            <a:endParaRPr lang="fa-IR" smtClean="0">
              <a:ea typeface="Majalla UI"/>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81000"/>
            <a:ext cx="7851648" cy="1828800"/>
          </a:xfrm>
        </p:spPr>
        <p:txBody>
          <a:bodyPr/>
          <a:lstStyle/>
          <a:p>
            <a:pPr fontAlgn="auto">
              <a:spcAft>
                <a:spcPts val="0"/>
              </a:spcAft>
              <a:defRPr/>
            </a:pPr>
            <a:r>
              <a:rPr lang="ar-SA" dirty="0" smtClean="0"/>
              <a:t>اقسام شکستگی</a:t>
            </a:r>
            <a:r>
              <a:rPr lang="en-US" dirty="0" smtClean="0"/>
              <a:t> </a:t>
            </a:r>
            <a:br>
              <a:rPr lang="en-US" dirty="0" smtClean="0"/>
            </a:br>
            <a:endParaRPr lang="fa-IR" dirty="0"/>
          </a:p>
        </p:txBody>
      </p:sp>
      <p:sp>
        <p:nvSpPr>
          <p:cNvPr id="14339" name="Subtitle 2"/>
          <p:cNvSpPr>
            <a:spLocks noGrp="1"/>
          </p:cNvSpPr>
          <p:nvPr>
            <p:ph type="subTitle" idx="1"/>
          </p:nvPr>
        </p:nvSpPr>
        <p:spPr>
          <a:xfrm>
            <a:off x="533400" y="1600200"/>
            <a:ext cx="7854950" cy="4876800"/>
          </a:xfrm>
        </p:spPr>
        <p:txBody>
          <a:bodyPr/>
          <a:lstStyle/>
          <a:p>
            <a:pPr marR="0"/>
            <a:r>
              <a:rPr lang="ar-SA" b="1" u="sng" smtClean="0">
                <a:ea typeface="Majalla UI"/>
              </a:rPr>
              <a:t>شکستگی ساده (بسته) :</a:t>
            </a:r>
            <a:r>
              <a:rPr lang="ar-SA" b="1" smtClean="0">
                <a:ea typeface="Majalla UI"/>
              </a:rPr>
              <a:t> هر گاه قطعات شکسته شده به خارج از بدن راه نیابند آن را شکستگی بسته گویند. در اینجا قطعات استخوان شکسته داخل پوست قرار گرفته و ایجاد زخم و خونریزی نکرده است</a:t>
            </a:r>
            <a:r>
              <a:rPr lang="en-US" b="1" smtClean="0"/>
              <a:t>. </a:t>
            </a:r>
            <a:endParaRPr lang="en-US" smtClean="0"/>
          </a:p>
          <a:p>
            <a:pPr marR="0"/>
            <a:endParaRPr lang="fa-IR" smtClean="0">
              <a:ea typeface="Majalla UI"/>
            </a:endParaRPr>
          </a:p>
        </p:txBody>
      </p:sp>
      <p:pic>
        <p:nvPicPr>
          <p:cNvPr id="14340" name="Picture 2" descr="http://www.learningradiology.com/caseofweek/caseoftheweekpix2/cow157.jpg"/>
          <p:cNvPicPr>
            <a:picLocks noChangeAspect="1" noChangeArrowheads="1"/>
          </p:cNvPicPr>
          <p:nvPr/>
        </p:nvPicPr>
        <p:blipFill>
          <a:blip r:embed="rId2"/>
          <a:srcRect/>
          <a:stretch>
            <a:fillRect/>
          </a:stretch>
        </p:blipFill>
        <p:spPr bwMode="auto">
          <a:xfrm>
            <a:off x="1600200" y="2895600"/>
            <a:ext cx="3276600" cy="36290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161</TotalTime>
  <Words>1918</Words>
  <Application>Microsoft Office PowerPoint</Application>
  <PresentationFormat>On-screen Show (4:3)</PresentationFormat>
  <Paragraphs>81</Paragraphs>
  <Slides>27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27</vt:i4>
      </vt:variant>
    </vt:vector>
  </HeadingPairs>
  <TitlesOfParts>
    <vt:vector size="34" baseType="lpstr">
      <vt:lpstr>Arial</vt:lpstr>
      <vt:lpstr>Calibri</vt:lpstr>
      <vt:lpstr>Constantia</vt:lpstr>
      <vt:lpstr>Majalla UI</vt:lpstr>
      <vt:lpstr>Traditional Arabic</vt:lpstr>
      <vt:lpstr>Wingdings 2</vt:lpstr>
      <vt:lpstr>Flow</vt:lpstr>
      <vt:lpstr> پانسمان </vt:lpstr>
      <vt:lpstr>اهداف پانسمان  </vt:lpstr>
      <vt:lpstr>PowerPoint Presentation</vt:lpstr>
      <vt:lpstr>PowerPoint Presentation</vt:lpstr>
      <vt:lpstr>PowerPoint Presentation</vt:lpstr>
      <vt:lpstr>PowerPoint Presentation</vt:lpstr>
      <vt:lpstr>PowerPoint Presentation</vt:lpstr>
      <vt:lpstr>شکستگی ها </vt:lpstr>
      <vt:lpstr>اقسام شکستگی  </vt:lpstr>
      <vt:lpstr>اقسام شکستگی  </vt:lpstr>
      <vt:lpstr>اقسام شکستگی  </vt:lpstr>
      <vt:lpstr>PowerPoint Presentation</vt:lpstr>
      <vt:lpstr>علائم و نشانه‌های شکستگی  </vt:lpstr>
      <vt:lpstr>علائم و نشانه‌های شکستگی  </vt:lpstr>
      <vt:lpstr>کمکهای اوليه در شکستگيها   </vt:lpstr>
      <vt:lpstr>کمکهای اوليه در شکستگيها   </vt:lpstr>
      <vt:lpstr>کمکهای اوليه در شکستگيها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Zahra Beigom Aghamiri</dc:creator>
  <cp:lastModifiedBy>B108</cp:lastModifiedBy>
  <cp:revision>17</cp:revision>
  <dcterms:created xsi:type="dcterms:W3CDTF">2006-08-16T00:00:00Z</dcterms:created>
  <dcterms:modified xsi:type="dcterms:W3CDTF">2021-03-02T07:34:25Z</dcterms:modified>
</cp:coreProperties>
</file>